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  <p:sldMasterId id="2147483689" r:id="rId4"/>
    <p:sldMasterId id="2147483708" r:id="rId5"/>
  </p:sldMasterIdLst>
  <p:notesMasterIdLst>
    <p:notesMasterId r:id="rId87"/>
  </p:notesMasterIdLst>
  <p:sldIdLst>
    <p:sldId id="1185" r:id="rId6"/>
    <p:sldId id="257" r:id="rId7"/>
    <p:sldId id="268" r:id="rId8"/>
    <p:sldId id="258" r:id="rId9"/>
    <p:sldId id="262" r:id="rId10"/>
    <p:sldId id="263" r:id="rId11"/>
    <p:sldId id="264" r:id="rId12"/>
    <p:sldId id="265" r:id="rId13"/>
    <p:sldId id="3349" r:id="rId14"/>
    <p:sldId id="269" r:id="rId15"/>
    <p:sldId id="273" r:id="rId16"/>
    <p:sldId id="274" r:id="rId17"/>
    <p:sldId id="276" r:id="rId18"/>
    <p:sldId id="277" r:id="rId19"/>
    <p:sldId id="278" r:id="rId20"/>
    <p:sldId id="3350" r:id="rId21"/>
    <p:sldId id="266" r:id="rId22"/>
    <p:sldId id="267" r:id="rId23"/>
    <p:sldId id="270" r:id="rId24"/>
    <p:sldId id="271" r:id="rId25"/>
    <p:sldId id="272" r:id="rId26"/>
    <p:sldId id="3351" r:id="rId27"/>
    <p:sldId id="279" r:id="rId28"/>
    <p:sldId id="280" r:id="rId29"/>
    <p:sldId id="281" r:id="rId30"/>
    <p:sldId id="282" r:id="rId31"/>
    <p:sldId id="283" r:id="rId32"/>
    <p:sldId id="284" r:id="rId33"/>
    <p:sldId id="3352" r:id="rId34"/>
    <p:sldId id="285" r:id="rId35"/>
    <p:sldId id="1064" r:id="rId36"/>
    <p:sldId id="286" r:id="rId37"/>
    <p:sldId id="1065" r:id="rId38"/>
    <p:sldId id="1066" r:id="rId39"/>
    <p:sldId id="3353" r:id="rId40"/>
    <p:sldId id="1068" r:id="rId41"/>
    <p:sldId id="1078" r:id="rId42"/>
    <p:sldId id="1079" r:id="rId43"/>
    <p:sldId id="1080" r:id="rId44"/>
    <p:sldId id="1081" r:id="rId45"/>
    <p:sldId id="1082" r:id="rId46"/>
    <p:sldId id="3354" r:id="rId47"/>
    <p:sldId id="1076" r:id="rId48"/>
    <p:sldId id="1106" r:id="rId49"/>
    <p:sldId id="1108" r:id="rId50"/>
    <p:sldId id="1107" r:id="rId51"/>
    <p:sldId id="1109" r:id="rId52"/>
    <p:sldId id="1110" r:id="rId53"/>
    <p:sldId id="1111" r:id="rId54"/>
    <p:sldId id="3355" r:id="rId55"/>
    <p:sldId id="1077" r:id="rId56"/>
    <p:sldId id="1083" r:id="rId57"/>
    <p:sldId id="1074" r:id="rId58"/>
    <p:sldId id="1084" r:id="rId59"/>
    <p:sldId id="1075" r:id="rId60"/>
    <p:sldId id="3356" r:id="rId61"/>
    <p:sldId id="1085" r:id="rId62"/>
    <p:sldId id="1086" r:id="rId63"/>
    <p:sldId id="1087" r:id="rId64"/>
    <p:sldId id="1088" r:id="rId65"/>
    <p:sldId id="1089" r:id="rId66"/>
    <p:sldId id="3357" r:id="rId67"/>
    <p:sldId id="1090" r:id="rId68"/>
    <p:sldId id="1095" r:id="rId69"/>
    <p:sldId id="1092" r:id="rId70"/>
    <p:sldId id="1093" r:id="rId71"/>
    <p:sldId id="1094" r:id="rId72"/>
    <p:sldId id="3358" r:id="rId73"/>
    <p:sldId id="1096" r:id="rId74"/>
    <p:sldId id="1097" r:id="rId75"/>
    <p:sldId id="1098" r:id="rId76"/>
    <p:sldId id="1099" r:id="rId77"/>
    <p:sldId id="1100" r:id="rId78"/>
    <p:sldId id="3359" r:id="rId79"/>
    <p:sldId id="1101" r:id="rId80"/>
    <p:sldId id="1102" r:id="rId81"/>
    <p:sldId id="1103" r:id="rId82"/>
    <p:sldId id="1104" r:id="rId83"/>
    <p:sldId id="1105" r:id="rId84"/>
    <p:sldId id="3360" r:id="rId85"/>
    <p:sldId id="3346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C5443-DE9E-422C-92C7-CBA7B680ADF1}">
          <p14:sldIdLst>
            <p14:sldId id="1185"/>
            <p14:sldId id="257"/>
          </p14:sldIdLst>
        </p14:section>
        <p14:section name="Management" id="{453303E3-4143-4D27-BF59-57675504744B}">
          <p14:sldIdLst>
            <p14:sldId id="268"/>
            <p14:sldId id="258"/>
            <p14:sldId id="262"/>
            <p14:sldId id="263"/>
            <p14:sldId id="264"/>
            <p14:sldId id="265"/>
            <p14:sldId id="3349"/>
          </p14:sldIdLst>
        </p14:section>
        <p14:section name="Computer Applications" id="{3238795F-99CC-4A6F-A6FB-E95A6DD8384B}">
          <p14:sldIdLst>
            <p14:sldId id="269"/>
            <p14:sldId id="273"/>
            <p14:sldId id="274"/>
            <p14:sldId id="276"/>
            <p14:sldId id="277"/>
            <p14:sldId id="278"/>
            <p14:sldId id="3350"/>
            <p14:sldId id="266"/>
            <p14:sldId id="267"/>
            <p14:sldId id="270"/>
            <p14:sldId id="271"/>
            <p14:sldId id="272"/>
            <p14:sldId id="3351"/>
          </p14:sldIdLst>
        </p14:section>
        <p14:section name="Commerce" id="{EFB2B10A-25F4-4BC8-8602-2BA4DD5560E6}">
          <p14:sldIdLst>
            <p14:sldId id="279"/>
            <p14:sldId id="280"/>
            <p14:sldId id="281"/>
            <p14:sldId id="282"/>
            <p14:sldId id="283"/>
            <p14:sldId id="284"/>
            <p14:sldId id="3352"/>
            <p14:sldId id="285"/>
            <p14:sldId id="1064"/>
            <p14:sldId id="286"/>
            <p14:sldId id="1065"/>
            <p14:sldId id="1066"/>
            <p14:sldId id="3353"/>
          </p14:sldIdLst>
        </p14:section>
        <p14:section name="Science" id="{421269A6-494D-43B4-98B6-558C9C34E2F7}">
          <p14:sldIdLst>
            <p14:sldId id="1068"/>
            <p14:sldId id="1078"/>
            <p14:sldId id="1079"/>
            <p14:sldId id="1080"/>
            <p14:sldId id="1081"/>
            <p14:sldId id="1082"/>
            <p14:sldId id="3354"/>
          </p14:sldIdLst>
        </p14:section>
        <p14:section name="Arts" id="{19890A05-3DE1-432C-AEC1-E6912C4E5D40}">
          <p14:sldIdLst>
            <p14:sldId id="1076"/>
            <p14:sldId id="1106"/>
            <p14:sldId id="1108"/>
            <p14:sldId id="1107"/>
            <p14:sldId id="1109"/>
            <p14:sldId id="1110"/>
            <p14:sldId id="1111"/>
            <p14:sldId id="3355"/>
            <p14:sldId id="1077"/>
            <p14:sldId id="1083"/>
            <p14:sldId id="1074"/>
            <p14:sldId id="1084"/>
            <p14:sldId id="1075"/>
            <p14:sldId id="3356"/>
            <p14:sldId id="1085"/>
            <p14:sldId id="1086"/>
            <p14:sldId id="1087"/>
            <p14:sldId id="1088"/>
            <p14:sldId id="1089"/>
            <p14:sldId id="3357"/>
            <p14:sldId id="1090"/>
            <p14:sldId id="1095"/>
            <p14:sldId id="1092"/>
            <p14:sldId id="1093"/>
            <p14:sldId id="1094"/>
            <p14:sldId id="3358"/>
            <p14:sldId id="1096"/>
            <p14:sldId id="1097"/>
            <p14:sldId id="1098"/>
            <p14:sldId id="1099"/>
            <p14:sldId id="1100"/>
            <p14:sldId id="3359"/>
            <p14:sldId id="1101"/>
            <p14:sldId id="1102"/>
            <p14:sldId id="1103"/>
            <p14:sldId id="1104"/>
            <p14:sldId id="1105"/>
            <p14:sldId id="3360"/>
          </p14:sldIdLst>
        </p14:section>
        <p14:section name="End" id="{E02F21EB-5AB8-4606-8EE2-79DFEF6F7074}">
          <p14:sldIdLst>
            <p14:sldId id="3346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0253F"/>
    <a:srgbClr val="17375E"/>
    <a:srgbClr val="4BACC6"/>
    <a:srgbClr val="262626"/>
    <a:srgbClr val="663F20"/>
    <a:srgbClr val="3F674C"/>
    <a:srgbClr val="ED771F"/>
    <a:srgbClr val="87A04A"/>
    <a:srgbClr val="13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0" autoAdjust="0"/>
    <p:restoredTop sz="93056" autoAdjust="0"/>
  </p:normalViewPr>
  <p:slideViewPr>
    <p:cSldViewPr snapToGrid="0">
      <p:cViewPr varScale="1">
        <p:scale>
          <a:sx n="57" d="100"/>
          <a:sy n="57" d="100"/>
        </p:scale>
        <p:origin x="130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9FC2A-4518-4BD6-A536-E0B0642E09B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99FBC-CD57-4B65-8B5B-BD11E7EAC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5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9FBC-CD57-4B65-8B5B-BD11E7EACB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4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9FBC-CD57-4B65-8B5B-BD11E7EACB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9FBC-CD57-4B65-8B5B-BD11E7EACBB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5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8A51-F6D7-A1F5-542F-FCCAC6326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D40D8-C034-1F98-4B1A-A94398216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40A1A-DC13-414E-0563-817707EE1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9866-FCF9-44D7-8ECD-08489D09ED72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D22EE-CFB5-A9D2-7CA0-FEBB3313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0D1C0-0279-4052-0CBF-814C0747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3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472C-BD65-7BD6-8D9A-CAD51D0C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3E067-905E-C5AC-21CF-1F73417A5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56BD0-B361-449A-D024-D2B2E8D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01EF-E09A-4FFF-84A7-0153F4AC7456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49E19-FB67-281A-6B25-0B808E32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EECBC-4EF7-DA51-22E9-3E43F3AB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04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644F7-5C07-A3AE-22B7-33AD8A0C1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CE78C-570F-55DE-115D-34AE24413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665B7-BB6D-E02B-2ED4-0863182E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7E64-780D-4B5B-AEFA-DE3507CB0070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52502-F40E-D7CF-1558-09DFC70E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00A6-09B9-531E-4B01-D20E7FA5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0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5B55-0B14-4B9D-934D-5D09899AAE3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73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C705-A734-4FDB-9136-019DA86127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7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6FA7-0C2E-4748-A61B-8AD53E6C49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94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D48E0-D35E-4127-B231-2D739F806C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61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907E-3346-4B41-92A5-C8CCF51A38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0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9E65-5920-4EB4-9FA7-585BD0F8410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19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6544-4C7B-4223-A9AE-56DEA283C3C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89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95B1-59E9-43FE-A510-534A201057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2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2D2A-3B95-2FA4-0E2D-AC9AC7C7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 Condensed Extra Bold" panose="020B08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E73D-2297-E0F2-1A68-03432F3E6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D33E1-7410-DFBD-82B8-6B99AD65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83709-7804-4CDE-8AD9-B17DC8A24686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C0405-3AE7-96F3-0E51-41FFF1A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1BFB7-62D8-107D-7F38-99DCA073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2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677A-19A2-4918-955D-596A12FC644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674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17C7-77C9-4A7F-9519-F31F6A6979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85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1AB2-9F5E-445E-9640-E3D15102E8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709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AF04117-DADD-4B78-8D0E-0FDC55060A6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7477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67161D-A578-408A-A266-05F4AE06363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9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A3B6BFF-DB00-4FCD-B9FB-26223944989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82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228600"/>
            <a:ext cx="10464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143001"/>
            <a:ext cx="10972800" cy="5146675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4979088D-3D19-4C9C-A221-BA57EA9665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B389C327-80CB-4549-8CED-69AAF5CCF14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95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8320C03-DB90-44F2-8E64-076C07CC47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44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5C50-2622-4527-8E94-C84EAA8CD12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801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450BA-F5FE-436F-B843-CC2D4D46AC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7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7BA5-695C-0743-D017-9EAF801C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w Cen MT Condensed Extra Bold" panose="020B08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2BF86-71BB-0E01-72EF-CA8568E54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6AB16-C54E-515C-79ED-164C13CED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BC2-8FBB-45AB-9571-2967B12991EB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EE137-F9C7-B4CD-DFB0-BE2155CE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46B85-B93F-765E-33D2-FE5B2290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529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70770-2BC1-4E49-951C-C1E5ABB3E1F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64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221E-910C-43D9-A92E-2F774FDD6F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8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3961-DFEF-4616-948F-E6F49CB934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951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A9DE-821C-45F5-BEFF-FE1A35E943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61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02C-DB93-4803-9D6C-F1348474659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991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B101-53F6-4528-857C-6EA348C7B7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688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EE79-171F-43E4-AA7A-92248BA1A61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872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B677-F294-4A11-829F-F40423F23E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58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0CBD-3FA1-4464-A602-E70CEDC4095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525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860D-A023-4772-98DB-50C59B51D3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3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C292-B1B7-4D58-2E38-8D47FD81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 Condensed Extra Bold" panose="020B08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D8D2-EFF8-0532-2B3E-FBA316C9A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C756E-A195-230C-7C7E-BFADA4417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EDA3C-2E01-E3EA-B0AA-5773178F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878-708C-40DD-A55F-F1C47BAEDA02}" type="datetime1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32DF7-09A8-D7A0-2258-FB62B20C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5AAB-70CD-7C37-873B-535CA84A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471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B836-3C31-46F1-A189-6E81F25AE1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911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AA48-BA41-40D0-9F48-D55BF30466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337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6EF3-9248-4666-A673-471BF2EEA2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700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287F-8C43-4609-BBBB-BD501547D5D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02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970ED-E401-47C3-8F6C-E51C815BEE5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69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621D-27AA-4BF2-B70C-EDFCBD7DE68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4728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567-EA9F-4F20-98C5-8A2E59E451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8916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54B5-2FD6-4E14-B974-156C05C0016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894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387D-228C-45EE-A880-1DA804EBEE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890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F13CD-7893-4017-8A13-87D14CFDC16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6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66EC-DE8C-8AB0-87F9-64B32B033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w Cen MT Condensed Extra Bold" panose="020B08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61C0-221A-815A-2E36-A4F839EA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25AFF-E786-3693-04D1-14B9EE475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ABE3A-1A39-E9CD-A5B0-CA97AB11D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884D6-0614-7D2D-CEB7-B4E9F70D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A1228-DD97-E92B-FC5A-3054A6BD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BB6E-10DC-4DC8-B980-0B8BA3D15789}" type="datetime1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B42D7-91BD-C7F9-702A-1C9340ED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3371CA-63C2-2A5F-BBC6-A2A606CD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971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A5DA9E4-E296-47F9-BDED-441D2AB50C0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706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8FA0E3-CE0D-4F7B-9FCC-549365EEC51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8/11/2023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IN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944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FECEA5B-25BC-45F1-9DF5-8FE983F61A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161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228600"/>
            <a:ext cx="10464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143001"/>
            <a:ext cx="10972800" cy="5146675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C8848F5A-EEA6-4630-B91B-4866FDD35E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B389C327-80CB-4549-8CED-69AAF5CCF14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554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0F46A0F-ACB7-4177-9BBD-BC67FFFCCA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121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11-08-2023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9893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11-08-2023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458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404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6145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3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25BE-1F90-F916-04B3-248B94FD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 Condensed Extra Bold" panose="020B08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AA622-35D2-F068-3CAC-68E15FE7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DA89-B050-455F-A8AF-E61563E930A7}" type="datetime1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D242D-60FB-9A16-C79E-CAECD947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83F65-5C9F-1CE9-F21E-4868F103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02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327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7145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6337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965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806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9821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344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11-08-2023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4216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C7F503-6BF0-40DF-9D84-1C6BBF04997A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11-08-2023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2B4AD-C900-488F-9005-78C923D5875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40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60C35-B823-C752-70FB-E5F9EAB6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3777-B438-4773-912D-F14B9D2A59CF}" type="datetime1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C7725-C73A-FC87-70BA-1F67DD94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197BD-1E1F-89FE-883C-FBD67FC8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71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11-08-2023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0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11-08-2023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853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5CF15F5-DAAC-46DE-8C1D-1340918248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331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6FD1D-0A4B-442E-9158-BBDEDC9A5EF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8/11/2023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2B4AD-C900-488F-9005-78C923D5875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2812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11-08-2023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0451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11-08-2023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1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11-08-2023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088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C7F503-6BF0-40DF-9D84-1C6BBF04997A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11-08-2023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2B4AD-C900-488F-9005-78C923D5875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7377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11-08-2023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0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FF51-00E9-F4FD-ED6F-91695202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F996A-3EDA-1BE9-A89A-627D7CB3E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8EB43-E049-2167-8279-77B6E36EC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612D3-6DB4-B88A-1EEF-ED380A20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7B73-712F-465D-9CC7-7874FE78EB36}" type="datetime1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AFA4E-6655-1C8E-2BB1-08797E80B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20DAC-2F78-5FDA-116D-0AF68505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E53-00FF-2870-997D-DBFD3509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4FAF1-06F5-4977-7218-1CA407812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A058A-4EB4-71B8-A1D6-B803E5BE5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EF0A8-67B9-EB81-BC21-042FB49AD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9B35-231B-4376-8125-F26967606CAF}" type="datetime1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20503-9081-0733-EA78-1D4B6ECAE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4C4EA-55F3-A862-A8A1-42A4DB6A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5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7BB12-F43F-0B5C-4E8C-C9F5E048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08470-E40C-B17C-8E3A-08E4A977B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DF68F-0F74-45F7-0B1A-BE56591D8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C98F2-F6B4-4F5E-8DC9-476FF7D96634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8E90-E4C5-85E8-B6A0-7D48779BA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3B8DC-73D7-9FDC-C8DB-D3D33C267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518FA-D702-4B27-BFCF-7BE15DD8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9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Keep this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E0D1-BB31-4FD4-A841-951321160F1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7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7079-532A-4424-A157-C6BB0DD5312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4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D152-5AE8-4E88-A9D7-044354205C7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66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9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</p:sldLayoutIdLst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22.png"/><Relationship Id="rId16" Type="http://schemas.openxmlformats.org/officeDocument/2006/relationships/image" Target="../media/image6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9.png"/><Relationship Id="rId18" Type="http://schemas.openxmlformats.org/officeDocument/2006/relationships/image" Target="../media/image78.png"/><Relationship Id="rId3" Type="http://schemas.openxmlformats.org/officeDocument/2006/relationships/image" Target="../media/image20.png"/><Relationship Id="rId21" Type="http://schemas.openxmlformats.org/officeDocument/2006/relationships/image" Target="../media/image79.png"/><Relationship Id="rId7" Type="http://schemas.openxmlformats.org/officeDocument/2006/relationships/image" Target="../media/image28.png"/><Relationship Id="rId12" Type="http://schemas.openxmlformats.org/officeDocument/2006/relationships/image" Target="../media/image58.png"/><Relationship Id="rId17" Type="http://schemas.openxmlformats.org/officeDocument/2006/relationships/image" Target="../media/image77.png"/><Relationship Id="rId2" Type="http://schemas.openxmlformats.org/officeDocument/2006/relationships/image" Target="../media/image19.png"/><Relationship Id="rId16" Type="http://schemas.openxmlformats.org/officeDocument/2006/relationships/image" Target="../media/image76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57.png"/><Relationship Id="rId5" Type="http://schemas.openxmlformats.org/officeDocument/2006/relationships/image" Target="../media/image22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19" Type="http://schemas.openxmlformats.org/officeDocument/2006/relationships/image" Target="../media/image61.png"/><Relationship Id="rId4" Type="http://schemas.openxmlformats.org/officeDocument/2006/relationships/image" Target="../media/image21.png"/><Relationship Id="rId9" Type="http://schemas.openxmlformats.org/officeDocument/2006/relationships/image" Target="../media/image36.pn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0.svg"/><Relationship Id="rId3" Type="http://schemas.openxmlformats.org/officeDocument/2006/relationships/image" Target="../media/image38.svg"/><Relationship Id="rId7" Type="http://schemas.openxmlformats.org/officeDocument/2006/relationships/image" Target="../media/image44.svg"/><Relationship Id="rId12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83.svg"/><Relationship Id="rId5" Type="http://schemas.openxmlformats.org/officeDocument/2006/relationships/image" Target="../media/image81.svg"/><Relationship Id="rId15" Type="http://schemas.openxmlformats.org/officeDocument/2006/relationships/image" Target="../media/image52.svg"/><Relationship Id="rId10" Type="http://schemas.openxmlformats.org/officeDocument/2006/relationships/image" Target="../media/image82.png"/><Relationship Id="rId4" Type="http://schemas.openxmlformats.org/officeDocument/2006/relationships/image" Target="../media/image80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3.xml"/><Relationship Id="rId18" Type="http://schemas.openxmlformats.org/officeDocument/2006/relationships/slide" Target="slide43.xml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slide" Target="slide36.xml"/><Relationship Id="rId2" Type="http://schemas.openxmlformats.org/officeDocument/2006/relationships/image" Target="../media/image3.png"/><Relationship Id="rId16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slide" Target="slide10.xml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svg"/><Relationship Id="rId3" Type="http://schemas.openxmlformats.org/officeDocument/2006/relationships/image" Target="../media/image81.svg"/><Relationship Id="rId7" Type="http://schemas.openxmlformats.org/officeDocument/2006/relationships/image" Target="../media/image38.svg"/><Relationship Id="rId12" Type="http://schemas.openxmlformats.org/officeDocument/2006/relationships/image" Target="../media/image49.png"/><Relationship Id="rId17" Type="http://schemas.openxmlformats.org/officeDocument/2006/relationships/image" Target="../media/image48.svg"/><Relationship Id="rId2" Type="http://schemas.openxmlformats.org/officeDocument/2006/relationships/image" Target="../media/image80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2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40.svg"/><Relationship Id="rId1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4.svg"/><Relationship Id="rId7" Type="http://schemas.openxmlformats.org/officeDocument/2006/relationships/image" Target="../media/image4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102.svg"/><Relationship Id="rId5" Type="http://schemas.openxmlformats.org/officeDocument/2006/relationships/image" Target="../media/image38.svg"/><Relationship Id="rId10" Type="http://schemas.openxmlformats.org/officeDocument/2006/relationships/image" Target="../media/image101.png"/><Relationship Id="rId4" Type="http://schemas.openxmlformats.org/officeDocument/2006/relationships/image" Target="../media/image37.png"/><Relationship Id="rId9" Type="http://schemas.openxmlformats.org/officeDocument/2006/relationships/image" Target="../media/image10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9.png"/><Relationship Id="rId21" Type="http://schemas.openxmlformats.org/officeDocument/2006/relationships/image" Target="../media/image35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image" Target="../media/image18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microsoft.com/office/2007/relationships/hdphoto" Target="../media/hdphoto1.wdp"/><Relationship Id="rId19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microsoft.com/office/2007/relationships/hdphoto" Target="../media/hdphoto2.wdp"/><Relationship Id="rId22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113.sv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svg"/><Relationship Id="rId3" Type="http://schemas.openxmlformats.org/officeDocument/2006/relationships/image" Target="../media/image120.svg"/><Relationship Id="rId7" Type="http://schemas.openxmlformats.org/officeDocument/2006/relationships/image" Target="../media/image38.svg"/><Relationship Id="rId12" Type="http://schemas.openxmlformats.org/officeDocument/2006/relationships/image" Target="../media/image49.png"/><Relationship Id="rId17" Type="http://schemas.openxmlformats.org/officeDocument/2006/relationships/image" Target="../media/image124.svg"/><Relationship Id="rId2" Type="http://schemas.openxmlformats.org/officeDocument/2006/relationships/image" Target="../media/image11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2.svg"/><Relationship Id="rId5" Type="http://schemas.openxmlformats.org/officeDocument/2006/relationships/image" Target="../media/image44.svg"/><Relationship Id="rId15" Type="http://schemas.openxmlformats.org/officeDocument/2006/relationships/image" Target="../media/image122.svg"/><Relationship Id="rId10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40.svg"/><Relationship Id="rId1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svg"/><Relationship Id="rId18" Type="http://schemas.openxmlformats.org/officeDocument/2006/relationships/image" Target="../media/image101.png"/><Relationship Id="rId3" Type="http://schemas.openxmlformats.org/officeDocument/2006/relationships/image" Target="../media/image127.svg"/><Relationship Id="rId7" Type="http://schemas.openxmlformats.org/officeDocument/2006/relationships/image" Target="../media/image38.svg"/><Relationship Id="rId12" Type="http://schemas.openxmlformats.org/officeDocument/2006/relationships/image" Target="../media/image49.png"/><Relationship Id="rId17" Type="http://schemas.openxmlformats.org/officeDocument/2006/relationships/image" Target="../media/image124.svg"/><Relationship Id="rId2" Type="http://schemas.openxmlformats.org/officeDocument/2006/relationships/image" Target="../media/image126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20.svg"/><Relationship Id="rId5" Type="http://schemas.openxmlformats.org/officeDocument/2006/relationships/image" Target="../media/image44.svg"/><Relationship Id="rId15" Type="http://schemas.openxmlformats.org/officeDocument/2006/relationships/image" Target="../media/image122.svg"/><Relationship Id="rId10" Type="http://schemas.openxmlformats.org/officeDocument/2006/relationships/image" Target="../media/image119.png"/><Relationship Id="rId19" Type="http://schemas.openxmlformats.org/officeDocument/2006/relationships/image" Target="../media/image102.svg"/><Relationship Id="rId4" Type="http://schemas.openxmlformats.org/officeDocument/2006/relationships/image" Target="../media/image43.png"/><Relationship Id="rId9" Type="http://schemas.openxmlformats.org/officeDocument/2006/relationships/image" Target="../media/image40.svg"/><Relationship Id="rId1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4" Type="http://schemas.openxmlformats.org/officeDocument/2006/relationships/image" Target="../media/image130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svg"/><Relationship Id="rId18" Type="http://schemas.openxmlformats.org/officeDocument/2006/relationships/image" Target="../media/image101.png"/><Relationship Id="rId3" Type="http://schemas.openxmlformats.org/officeDocument/2006/relationships/image" Target="../media/image127.svg"/><Relationship Id="rId7" Type="http://schemas.openxmlformats.org/officeDocument/2006/relationships/image" Target="../media/image38.svg"/><Relationship Id="rId12" Type="http://schemas.openxmlformats.org/officeDocument/2006/relationships/image" Target="../media/image49.png"/><Relationship Id="rId17" Type="http://schemas.openxmlformats.org/officeDocument/2006/relationships/image" Target="../media/image124.svg"/><Relationship Id="rId2" Type="http://schemas.openxmlformats.org/officeDocument/2006/relationships/image" Target="../media/image126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20.svg"/><Relationship Id="rId5" Type="http://schemas.openxmlformats.org/officeDocument/2006/relationships/image" Target="../media/image44.svg"/><Relationship Id="rId15" Type="http://schemas.openxmlformats.org/officeDocument/2006/relationships/image" Target="../media/image122.svg"/><Relationship Id="rId10" Type="http://schemas.openxmlformats.org/officeDocument/2006/relationships/image" Target="../media/image119.png"/><Relationship Id="rId19" Type="http://schemas.openxmlformats.org/officeDocument/2006/relationships/image" Target="../media/image102.svg"/><Relationship Id="rId4" Type="http://schemas.openxmlformats.org/officeDocument/2006/relationships/image" Target="../media/image43.png"/><Relationship Id="rId9" Type="http://schemas.openxmlformats.org/officeDocument/2006/relationships/image" Target="../media/image40.svg"/><Relationship Id="rId1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svg"/><Relationship Id="rId18" Type="http://schemas.openxmlformats.org/officeDocument/2006/relationships/image" Target="../media/image101.png"/><Relationship Id="rId3" Type="http://schemas.openxmlformats.org/officeDocument/2006/relationships/image" Target="../media/image127.svg"/><Relationship Id="rId7" Type="http://schemas.openxmlformats.org/officeDocument/2006/relationships/image" Target="../media/image38.svg"/><Relationship Id="rId12" Type="http://schemas.openxmlformats.org/officeDocument/2006/relationships/image" Target="../media/image49.png"/><Relationship Id="rId17" Type="http://schemas.openxmlformats.org/officeDocument/2006/relationships/image" Target="../media/image136.svg"/><Relationship Id="rId2" Type="http://schemas.openxmlformats.org/officeDocument/2006/relationships/image" Target="../media/image126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20.svg"/><Relationship Id="rId5" Type="http://schemas.openxmlformats.org/officeDocument/2006/relationships/image" Target="../media/image44.svg"/><Relationship Id="rId15" Type="http://schemas.openxmlformats.org/officeDocument/2006/relationships/image" Target="../media/image122.svg"/><Relationship Id="rId10" Type="http://schemas.openxmlformats.org/officeDocument/2006/relationships/image" Target="../media/image119.png"/><Relationship Id="rId19" Type="http://schemas.openxmlformats.org/officeDocument/2006/relationships/image" Target="../media/image102.svg"/><Relationship Id="rId4" Type="http://schemas.openxmlformats.org/officeDocument/2006/relationships/image" Target="../media/image43.png"/><Relationship Id="rId9" Type="http://schemas.openxmlformats.org/officeDocument/2006/relationships/image" Target="../media/image40.svg"/><Relationship Id="rId1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svg"/><Relationship Id="rId18" Type="http://schemas.openxmlformats.org/officeDocument/2006/relationships/image" Target="../media/image101.png"/><Relationship Id="rId3" Type="http://schemas.openxmlformats.org/officeDocument/2006/relationships/image" Target="../media/image127.svg"/><Relationship Id="rId7" Type="http://schemas.openxmlformats.org/officeDocument/2006/relationships/image" Target="../media/image38.svg"/><Relationship Id="rId12" Type="http://schemas.openxmlformats.org/officeDocument/2006/relationships/image" Target="../media/image49.png"/><Relationship Id="rId17" Type="http://schemas.openxmlformats.org/officeDocument/2006/relationships/image" Target="../media/image136.svg"/><Relationship Id="rId2" Type="http://schemas.openxmlformats.org/officeDocument/2006/relationships/image" Target="../media/image126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20.svg"/><Relationship Id="rId5" Type="http://schemas.openxmlformats.org/officeDocument/2006/relationships/image" Target="../media/image44.svg"/><Relationship Id="rId15" Type="http://schemas.openxmlformats.org/officeDocument/2006/relationships/image" Target="../media/image124.svg"/><Relationship Id="rId10" Type="http://schemas.openxmlformats.org/officeDocument/2006/relationships/image" Target="../media/image119.png"/><Relationship Id="rId19" Type="http://schemas.openxmlformats.org/officeDocument/2006/relationships/image" Target="../media/image102.svg"/><Relationship Id="rId4" Type="http://schemas.openxmlformats.org/officeDocument/2006/relationships/image" Target="../media/image43.png"/><Relationship Id="rId9" Type="http://schemas.openxmlformats.org/officeDocument/2006/relationships/image" Target="../media/image40.svg"/><Relationship Id="rId1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1222465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00500" y="0"/>
            <a:ext cx="8224158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522" y="4440917"/>
            <a:ext cx="5268687" cy="1470025"/>
          </a:xfrm>
        </p:spPr>
        <p:txBody>
          <a:bodyPr>
            <a:noAutofit/>
          </a:bodyPr>
          <a:lstStyle/>
          <a:p>
            <a:pPr algn="r"/>
            <a:r>
              <a:rPr lang="en-IN" sz="5400" dirty="0">
                <a:solidFill>
                  <a:schemeClr val="accent6">
                    <a:lumMod val="75000"/>
                  </a:schemeClr>
                </a:solidFill>
              </a:rPr>
              <a:t>Programmes &amp; Curriculum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794171" y="5943600"/>
            <a:ext cx="4397829" cy="0"/>
          </a:xfrm>
          <a:prstGeom prst="line">
            <a:avLst/>
          </a:prstGeom>
          <a:ln w="19050">
            <a:solidFill>
              <a:srgbClr val="7E8C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30A6FD-6180-72CE-3A82-9C86D2536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82" y="914399"/>
            <a:ext cx="3915985" cy="10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05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639BE-F53E-923C-2527-68DA6B7C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Computer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8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Bachelor of Computer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143355" y="4776133"/>
            <a:ext cx="3394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Cavolini" panose="03000502040302020204" pitchFamily="66" charset="0"/>
                <a:cs typeface="Cavolini" panose="03000502040302020204" pitchFamily="66" charset="0"/>
              </a:rPr>
              <a:t>An online degree to build programming skills.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1FAEFD8-A49E-D343-2844-E1A942AF9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8" b="89711" l="6378" r="89796">
                        <a14:foregroundMark x1="9439" y1="31511" x2="10459" y2="34727"/>
                        <a14:foregroundMark x1="10969" y1="66559" x2="6378" y2="86174"/>
                        <a14:foregroundMark x1="16327" y1="70418" x2="18367" y2="87781"/>
                        <a14:foregroundMark x1="20663" y1="58199" x2="29337" y2="85531"/>
                        <a14:foregroundMark x1="29337" y1="85531" x2="29082" y2="86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048"/>
          <a:stretch/>
        </p:blipFill>
        <p:spPr>
          <a:xfrm>
            <a:off x="3971230" y="4585350"/>
            <a:ext cx="1321860" cy="16659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350892" y="3739898"/>
            <a:ext cx="3420318" cy="962876"/>
            <a:chOff x="1" y="4268575"/>
            <a:chExt cx="3420318" cy="96287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1" y="4268575"/>
              <a:ext cx="239344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Computational Concepts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202076" y="5136418"/>
            <a:ext cx="2868783" cy="819406"/>
            <a:chOff x="143082" y="5519879"/>
            <a:chExt cx="2868783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143082" y="5519879"/>
              <a:ext cx="17576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Domain Knowledge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2020227" y="2729214"/>
            <a:ext cx="2756078" cy="1242336"/>
            <a:chOff x="1150966" y="3212684"/>
            <a:chExt cx="2756078" cy="1242336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1150966" y="3212684"/>
              <a:ext cx="16638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Modern tool usage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4078226" y="1879813"/>
            <a:ext cx="2759406" cy="1718039"/>
            <a:chOff x="2770349" y="1973088"/>
            <a:chExt cx="2759406" cy="171803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2770349" y="1973088"/>
              <a:ext cx="27594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Environment and Sustainability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162796"/>
            <a:ext cx="3006724" cy="898834"/>
            <a:chOff x="9036219" y="5563780"/>
            <a:chExt cx="3006724" cy="89883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149538" y="5563780"/>
              <a:ext cx="189340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Life-long Learning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3877071"/>
            <a:ext cx="3861433" cy="1014915"/>
            <a:chOff x="7870762" y="3168913"/>
            <a:chExt cx="3861433" cy="101491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20950" y="3168913"/>
              <a:ext cx="271124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Pursuing Higher Education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899123"/>
            <a:ext cx="3063654" cy="1167426"/>
            <a:chOff x="6857645" y="2356003"/>
            <a:chExt cx="3063654" cy="116742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701625" y="2356003"/>
              <a:ext cx="22196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Employability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9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45EA3D-2399-361B-3787-1C1A1689599D}"/>
              </a:ext>
            </a:extLst>
          </p:cNvPr>
          <p:cNvSpPr/>
          <p:nvPr/>
        </p:nvSpPr>
        <p:spPr>
          <a:xfrm>
            <a:off x="3062514" y="0"/>
            <a:ext cx="9129488" cy="6858000"/>
          </a:xfrm>
          <a:custGeom>
            <a:avLst/>
            <a:gdLst>
              <a:gd name="connsiteX0" fmla="*/ 4905828 w 8548916"/>
              <a:gd name="connsiteY0" fmla="*/ 0 h 6858000"/>
              <a:gd name="connsiteX1" fmla="*/ 8548916 w 8548916"/>
              <a:gd name="connsiteY1" fmla="*/ 0 h 6858000"/>
              <a:gd name="connsiteX2" fmla="*/ 8548916 w 8548916"/>
              <a:gd name="connsiteY2" fmla="*/ 6858000 h 6858000"/>
              <a:gd name="connsiteX3" fmla="*/ 0 w 8548916"/>
              <a:gd name="connsiteY3" fmla="*/ 6858000 h 6858000"/>
              <a:gd name="connsiteX4" fmla="*/ 0 w 8548916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8916" h="6858000">
                <a:moveTo>
                  <a:pt x="4905828" y="0"/>
                </a:moveTo>
                <a:lnTo>
                  <a:pt x="8548916" y="0"/>
                </a:lnTo>
                <a:lnTo>
                  <a:pt x="8548916" y="6858000"/>
                </a:lnTo>
                <a:lnTo>
                  <a:pt x="0" y="6858000"/>
                </a:lnTo>
                <a:lnTo>
                  <a:pt x="0" y="6857999"/>
                </a:lnTo>
                <a:close/>
              </a:path>
            </a:pathLst>
          </a:custGeom>
          <a:solidFill>
            <a:srgbClr val="F682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Title 1">
            <a:extLst>
              <a:ext uri="{FF2B5EF4-FFF2-40B4-BE49-F238E27FC236}">
                <a16:creationId xmlns:a16="http://schemas.microsoft.com/office/drawing/2014/main" id="{3F3C8C4D-A390-8E6E-C9A5-3777A72B4A00}"/>
              </a:ext>
            </a:extLst>
          </p:cNvPr>
          <p:cNvSpPr txBox="1">
            <a:spLocks/>
          </p:cNvSpPr>
          <p:nvPr/>
        </p:nvSpPr>
        <p:spPr>
          <a:xfrm>
            <a:off x="224900" y="365125"/>
            <a:ext cx="663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Bachelor of Computer Applications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1AE28F-6328-567A-D31C-4272597AD8F7}"/>
              </a:ext>
            </a:extLst>
          </p:cNvPr>
          <p:cNvSpPr txBox="1"/>
          <p:nvPr/>
        </p:nvSpPr>
        <p:spPr>
          <a:xfrm>
            <a:off x="4825353" y="5801130"/>
            <a:ext cx="7188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Some of the major tools covered in the curriculum…</a:t>
            </a: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6DA1BEF0-2F17-5B21-E8A1-596FCBC4C460}"/>
              </a:ext>
            </a:extLst>
          </p:cNvPr>
          <p:cNvSpPr txBox="1">
            <a:spLocks/>
          </p:cNvSpPr>
          <p:nvPr/>
        </p:nvSpPr>
        <p:spPr>
          <a:xfrm>
            <a:off x="334406" y="1524276"/>
            <a:ext cx="3672765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Sitka Text" panose="02000505000000020004" pitchFamily="2" charset="0"/>
              </a:rPr>
              <a:t>SALIENT FEATURES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Holistic Development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Contemporary Curriculum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Projects Based Learning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Interdisciplinary Elective Courses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Professional Enhancement Programs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Comprehensive Software Skills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2EDEBF-9502-102D-4456-2B7D3AC39C51}"/>
              </a:ext>
            </a:extLst>
          </p:cNvPr>
          <p:cNvSpPr/>
          <p:nvPr/>
        </p:nvSpPr>
        <p:spPr>
          <a:xfrm>
            <a:off x="4825353" y="472419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C32F5A7-5297-D34F-1C1B-D8BA1182876A}"/>
              </a:ext>
            </a:extLst>
          </p:cNvPr>
          <p:cNvSpPr/>
          <p:nvPr/>
        </p:nvSpPr>
        <p:spPr>
          <a:xfrm>
            <a:off x="7762509" y="472419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168DA22-8C93-63E5-49BD-95C1EBEBC0A3}"/>
              </a:ext>
            </a:extLst>
          </p:cNvPr>
          <p:cNvSpPr/>
          <p:nvPr/>
        </p:nvSpPr>
        <p:spPr>
          <a:xfrm>
            <a:off x="6293931" y="472419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DD111A6-A651-977A-7ACB-3BCD4F796569}"/>
              </a:ext>
            </a:extLst>
          </p:cNvPr>
          <p:cNvSpPr/>
          <p:nvPr/>
        </p:nvSpPr>
        <p:spPr>
          <a:xfrm>
            <a:off x="9231087" y="472419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AD69231-5554-6657-B730-58526AA189DF}"/>
              </a:ext>
            </a:extLst>
          </p:cNvPr>
          <p:cNvSpPr/>
          <p:nvPr/>
        </p:nvSpPr>
        <p:spPr>
          <a:xfrm>
            <a:off x="10699664" y="472419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DF13EB3-BD37-A838-4F95-7B8B4F1503F7}"/>
              </a:ext>
            </a:extLst>
          </p:cNvPr>
          <p:cNvSpPr/>
          <p:nvPr/>
        </p:nvSpPr>
        <p:spPr>
          <a:xfrm>
            <a:off x="7765043" y="372194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F7FA98C-DE07-49A4-E8C9-2AAAB855D402}"/>
              </a:ext>
            </a:extLst>
          </p:cNvPr>
          <p:cNvSpPr/>
          <p:nvPr/>
        </p:nvSpPr>
        <p:spPr>
          <a:xfrm>
            <a:off x="6296465" y="372194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07E6735-422B-93E8-8959-2CC8D0DA5258}"/>
              </a:ext>
            </a:extLst>
          </p:cNvPr>
          <p:cNvSpPr/>
          <p:nvPr/>
        </p:nvSpPr>
        <p:spPr>
          <a:xfrm>
            <a:off x="9233621" y="372194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60AC19A-C178-9F06-416A-D9E9228E2EFE}"/>
              </a:ext>
            </a:extLst>
          </p:cNvPr>
          <p:cNvSpPr/>
          <p:nvPr/>
        </p:nvSpPr>
        <p:spPr>
          <a:xfrm>
            <a:off x="10702198" y="372194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9A122A3E-1AA5-1589-9F9D-67912B3A39BA}"/>
              </a:ext>
            </a:extLst>
          </p:cNvPr>
          <p:cNvSpPr/>
          <p:nvPr/>
        </p:nvSpPr>
        <p:spPr>
          <a:xfrm>
            <a:off x="7767577" y="271968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F1B37A5-041A-1AF6-4A28-87C309264DE0}"/>
              </a:ext>
            </a:extLst>
          </p:cNvPr>
          <p:cNvSpPr/>
          <p:nvPr/>
        </p:nvSpPr>
        <p:spPr>
          <a:xfrm>
            <a:off x="6298999" y="271968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A9C6B13-7A19-4BB0-AA13-B5DB0FC7AC3E}"/>
              </a:ext>
            </a:extLst>
          </p:cNvPr>
          <p:cNvSpPr/>
          <p:nvPr/>
        </p:nvSpPr>
        <p:spPr>
          <a:xfrm>
            <a:off x="9236155" y="271968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C48F637-5A20-1C85-F200-9F49A44A35AE}"/>
              </a:ext>
            </a:extLst>
          </p:cNvPr>
          <p:cNvSpPr/>
          <p:nvPr/>
        </p:nvSpPr>
        <p:spPr>
          <a:xfrm>
            <a:off x="10704732" y="271968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5B99AB13-850E-DCD1-4477-7CB608D8AD99}"/>
              </a:ext>
            </a:extLst>
          </p:cNvPr>
          <p:cNvSpPr/>
          <p:nvPr/>
        </p:nvSpPr>
        <p:spPr>
          <a:xfrm>
            <a:off x="7770111" y="171743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BABFA52-68A4-993A-D3A5-192B675221BC}"/>
              </a:ext>
            </a:extLst>
          </p:cNvPr>
          <p:cNvSpPr/>
          <p:nvPr/>
        </p:nvSpPr>
        <p:spPr>
          <a:xfrm>
            <a:off x="9238689" y="171743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4204C119-6B24-420B-7FED-420DD273C209}"/>
              </a:ext>
            </a:extLst>
          </p:cNvPr>
          <p:cNvSpPr/>
          <p:nvPr/>
        </p:nvSpPr>
        <p:spPr>
          <a:xfrm>
            <a:off x="10707266" y="171743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34BAFAD0-4464-3002-0F2D-1A7A178E3E92}"/>
              </a:ext>
            </a:extLst>
          </p:cNvPr>
          <p:cNvSpPr/>
          <p:nvPr/>
        </p:nvSpPr>
        <p:spPr>
          <a:xfrm>
            <a:off x="7772645" y="71517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947C04F3-CD4F-0F14-FA26-4ED828F5B5DD}"/>
              </a:ext>
            </a:extLst>
          </p:cNvPr>
          <p:cNvSpPr/>
          <p:nvPr/>
        </p:nvSpPr>
        <p:spPr>
          <a:xfrm>
            <a:off x="9241223" y="71517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BB3E4D78-9F1B-79FB-0833-C012D52DBC29}"/>
              </a:ext>
            </a:extLst>
          </p:cNvPr>
          <p:cNvSpPr/>
          <p:nvPr/>
        </p:nvSpPr>
        <p:spPr>
          <a:xfrm>
            <a:off x="10709800" y="71517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0" name="Picture 10" descr="Download Python Logo Free PNG photo images and clipart | FreePNGImg">
            <a:extLst>
              <a:ext uri="{FF2B5EF4-FFF2-40B4-BE49-F238E27FC236}">
                <a16:creationId xmlns:a16="http://schemas.microsoft.com/office/drawing/2014/main" id="{E08207F2-EC6A-AC0A-08AD-69DABFFFB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t="18546" r="12664" b="15948"/>
          <a:stretch/>
        </p:blipFill>
        <p:spPr bwMode="auto">
          <a:xfrm>
            <a:off x="9431194" y="2699979"/>
            <a:ext cx="102508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84FCC1BD-759F-450F-CD12-86A44781E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1" r="5269"/>
          <a:stretch/>
        </p:blipFill>
        <p:spPr bwMode="auto">
          <a:xfrm>
            <a:off x="11027259" y="2724417"/>
            <a:ext cx="716409" cy="8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557FC-3A2E-3043-D974-DE43F9267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394" y="4910734"/>
            <a:ext cx="1133831" cy="612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C02D82-B86B-B8D3-1E67-13D46013F9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0" r="24772"/>
          <a:stretch/>
        </p:blipFill>
        <p:spPr>
          <a:xfrm>
            <a:off x="9505529" y="1764905"/>
            <a:ext cx="761718" cy="856485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B7E744-B574-BDF4-8DAB-7AD470BA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30" y="2916486"/>
            <a:ext cx="1182648" cy="5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Logo Vector Art, Icons, and Graphics for Free Download">
            <a:extLst>
              <a:ext uri="{FF2B5EF4-FFF2-40B4-BE49-F238E27FC236}">
                <a16:creationId xmlns:a16="http://schemas.microsoft.com/office/drawing/2014/main" id="{957A11E3-A9D3-52D6-84D1-192275E48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4"/>
          <a:stretch/>
        </p:blipFill>
        <p:spPr bwMode="auto">
          <a:xfrm>
            <a:off x="5121410" y="4874724"/>
            <a:ext cx="700701" cy="7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inux Logo PNG, Linux Icon Free Download - Free Transparent PNG Logos">
            <a:extLst>
              <a:ext uri="{FF2B5EF4-FFF2-40B4-BE49-F238E27FC236}">
                <a16:creationId xmlns:a16="http://schemas.microsoft.com/office/drawing/2014/main" id="{0A5B9E1A-8648-A4BE-4A90-3F7450E1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704" y="802832"/>
            <a:ext cx="748109" cy="74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16564D87-515C-BF7E-FF2D-55CE5852B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4" b="17808"/>
          <a:stretch/>
        </p:blipFill>
        <p:spPr bwMode="auto">
          <a:xfrm>
            <a:off x="10592529" y="3860440"/>
            <a:ext cx="1573179" cy="6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ML - Wikipedia">
            <a:extLst>
              <a:ext uri="{FF2B5EF4-FFF2-40B4-BE49-F238E27FC236}">
                <a16:creationId xmlns:a16="http://schemas.microsoft.com/office/drawing/2014/main" id="{31DF183F-9328-2F6F-3A53-DDBE5336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979" y="870784"/>
            <a:ext cx="650689" cy="65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Microsoft Windows Logo in SVG Vector or PNG File Format - Logo.wine">
            <a:extLst>
              <a:ext uri="{FF2B5EF4-FFF2-40B4-BE49-F238E27FC236}">
                <a16:creationId xmlns:a16="http://schemas.microsoft.com/office/drawing/2014/main" id="{29BEF736-3D17-7597-8AC3-F980C34D7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34937" r="9839" b="34938"/>
          <a:stretch/>
        </p:blipFill>
        <p:spPr bwMode="auto">
          <a:xfrm>
            <a:off x="9318114" y="1015860"/>
            <a:ext cx="1212749" cy="3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1AE9B4-4A96-BA6F-6715-0CDCF73F1B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7773" y="1798234"/>
            <a:ext cx="541782" cy="764167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F669E8-B546-A1FA-857A-DDFBDA73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856" y="2032149"/>
            <a:ext cx="1167214" cy="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ootstrap full logo transparent PNG - StickPNG">
            <a:extLst>
              <a:ext uri="{FF2B5EF4-FFF2-40B4-BE49-F238E27FC236}">
                <a16:creationId xmlns:a16="http://schemas.microsoft.com/office/drawing/2014/main" id="{1F6F0430-9AB0-5707-7474-2458C60A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296" y="2741848"/>
            <a:ext cx="854364" cy="85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22792ECF-5C82-72D9-08B3-8F51A575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793" y="3731403"/>
            <a:ext cx="854414" cy="8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6CC26F0E-8600-1437-05BA-67480F9E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75" y="3818884"/>
            <a:ext cx="1166098" cy="7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Angular JS full logo transparent PNG - StickPNG">
            <a:extLst>
              <a:ext uri="{FF2B5EF4-FFF2-40B4-BE49-F238E27FC236}">
                <a16:creationId xmlns:a16="http://schemas.microsoft.com/office/drawing/2014/main" id="{F6AAA9AF-A9DF-F876-7F33-7731B1416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r="26071"/>
          <a:stretch/>
        </p:blipFill>
        <p:spPr bwMode="auto">
          <a:xfrm>
            <a:off x="9557310" y="3681390"/>
            <a:ext cx="677597" cy="99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F85C06E-ADD7-892C-415D-D2EFC29DB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24" y="4812032"/>
            <a:ext cx="953568" cy="71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74C4A8C-F0A9-FB6F-871D-9B7DDAA38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44" y="5012906"/>
            <a:ext cx="1203951" cy="3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 descr="Excel Logo, symbol, meaning, history, PNG, brand">
            <a:extLst>
              <a:ext uri="{FF2B5EF4-FFF2-40B4-BE49-F238E27FC236}">
                <a16:creationId xmlns:a16="http://schemas.microsoft.com/office/drawing/2014/main" id="{AF096719-F5AD-B5BF-6861-CC134B1E2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6" b="15695"/>
          <a:stretch/>
        </p:blipFill>
        <p:spPr bwMode="auto">
          <a:xfrm>
            <a:off x="10790474" y="4954335"/>
            <a:ext cx="1217597" cy="4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0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F322315-ECC7-1637-91A3-1965D9B5DBEF}"/>
              </a:ext>
            </a:extLst>
          </p:cNvPr>
          <p:cNvGrpSpPr/>
          <p:nvPr/>
        </p:nvGrpSpPr>
        <p:grpSpPr>
          <a:xfrm>
            <a:off x="507361" y="1849403"/>
            <a:ext cx="2703443" cy="4256710"/>
            <a:chOff x="774061" y="1873568"/>
            <a:chExt cx="2030099" cy="32927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BD81EC-BF60-2461-6762-B5FC1127CC4E}"/>
                </a:ext>
              </a:extLst>
            </p:cNvPr>
            <p:cNvSpPr/>
            <p:nvPr/>
          </p:nvSpPr>
          <p:spPr>
            <a:xfrm>
              <a:off x="838200" y="1927860"/>
              <a:ext cx="1905000" cy="32385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86E654-1B42-EE62-C075-EE06C450A686}"/>
                </a:ext>
              </a:extLst>
            </p:cNvPr>
            <p:cNvSpPr/>
            <p:nvPr/>
          </p:nvSpPr>
          <p:spPr>
            <a:xfrm>
              <a:off x="899160" y="1873568"/>
              <a:ext cx="1905000" cy="3231832"/>
            </a:xfrm>
            <a:prstGeom prst="rect">
              <a:avLst/>
            </a:prstGeom>
            <a:solidFill>
              <a:srgbClr val="EEECE1">
                <a:lumMod val="9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6788C3-52E4-C3A1-1035-3381AAD51D65}"/>
                </a:ext>
              </a:extLst>
            </p:cNvPr>
            <p:cNvSpPr/>
            <p:nvPr/>
          </p:nvSpPr>
          <p:spPr>
            <a:xfrm>
              <a:off x="777239" y="2170748"/>
              <a:ext cx="1977898" cy="587692"/>
            </a:xfrm>
            <a:prstGeom prst="rect">
              <a:avLst/>
            </a:prstGeom>
            <a:solidFill>
              <a:srgbClr val="4BACC6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8EC12A-042C-FD6C-DF1A-FE3DEA401465}"/>
                </a:ext>
              </a:extLst>
            </p:cNvPr>
            <p:cNvSpPr txBox="1"/>
            <p:nvPr/>
          </p:nvSpPr>
          <p:spPr>
            <a:xfrm>
              <a:off x="774061" y="2170748"/>
              <a:ext cx="403495" cy="587692"/>
            </a:xfrm>
            <a:prstGeom prst="rect">
              <a:avLst/>
            </a:prstGeom>
            <a:solidFill>
              <a:srgbClr val="4BACC6">
                <a:lumMod val="75000"/>
              </a:srgbClr>
            </a:solidFill>
          </p:spPr>
          <p:txBody>
            <a:bodyPr wrap="non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01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648A22-844C-A929-0813-793FEDBF96DB}"/>
                </a:ext>
              </a:extLst>
            </p:cNvPr>
            <p:cNvSpPr txBox="1"/>
            <p:nvPr/>
          </p:nvSpPr>
          <p:spPr>
            <a:xfrm>
              <a:off x="1196338" y="2211731"/>
              <a:ext cx="1577581" cy="49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Discipline-Specific Elective Courses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E43A50-8AFE-C80B-ED53-C128F2015F57}"/>
                </a:ext>
              </a:extLst>
            </p:cNvPr>
            <p:cNvSpPr txBox="1"/>
            <p:nvPr/>
          </p:nvSpPr>
          <p:spPr>
            <a:xfrm>
              <a:off x="920591" y="3462429"/>
              <a:ext cx="1844040" cy="49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marR="0" lvl="0" indent="-231775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Web Development</a:t>
              </a:r>
            </a:p>
            <a:p>
              <a:pPr marL="231775" marR="0" lvl="0" indent="-231775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Network Security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1C135F-024D-F42E-8A77-AB84366F63FC}"/>
              </a:ext>
            </a:extLst>
          </p:cNvPr>
          <p:cNvGrpSpPr/>
          <p:nvPr/>
        </p:nvGrpSpPr>
        <p:grpSpPr>
          <a:xfrm>
            <a:off x="3373165" y="2383416"/>
            <a:ext cx="2700138" cy="4256710"/>
            <a:chOff x="776543" y="1873569"/>
            <a:chExt cx="2027617" cy="32927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4AECB44-02D6-336B-555A-8BD7B3ED70E8}"/>
                </a:ext>
              </a:extLst>
            </p:cNvPr>
            <p:cNvSpPr/>
            <p:nvPr/>
          </p:nvSpPr>
          <p:spPr>
            <a:xfrm>
              <a:off x="838200" y="1927861"/>
              <a:ext cx="1905000" cy="3238501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E8E3D0-8C8C-8D9A-A7E8-4F1674835FB6}"/>
                </a:ext>
              </a:extLst>
            </p:cNvPr>
            <p:cNvSpPr/>
            <p:nvPr/>
          </p:nvSpPr>
          <p:spPr>
            <a:xfrm>
              <a:off x="899160" y="1873569"/>
              <a:ext cx="1905000" cy="3231833"/>
            </a:xfrm>
            <a:prstGeom prst="rect">
              <a:avLst/>
            </a:prstGeom>
            <a:solidFill>
              <a:srgbClr val="EEECE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053EE2-051D-F2BB-D07D-7371066E88A8}"/>
                </a:ext>
              </a:extLst>
            </p:cNvPr>
            <p:cNvSpPr/>
            <p:nvPr/>
          </p:nvSpPr>
          <p:spPr>
            <a:xfrm>
              <a:off x="777239" y="2170748"/>
              <a:ext cx="1977899" cy="587692"/>
            </a:xfrm>
            <a:prstGeom prst="rect">
              <a:avLst/>
            </a:prstGeom>
            <a:gradFill flip="none" rotWithShape="1">
              <a:gsLst>
                <a:gs pos="100000">
                  <a:srgbClr val="C0504D">
                    <a:lumMod val="75000"/>
                  </a:srgbClr>
                </a:gs>
                <a:gs pos="0">
                  <a:srgbClr val="963836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1E4902-1C04-B35E-3783-0B0D83189863}"/>
                </a:ext>
              </a:extLst>
            </p:cNvPr>
            <p:cNvSpPr txBox="1"/>
            <p:nvPr/>
          </p:nvSpPr>
          <p:spPr>
            <a:xfrm>
              <a:off x="776543" y="2170748"/>
              <a:ext cx="426947" cy="587691"/>
            </a:xfrm>
            <a:prstGeom prst="rect">
              <a:avLst/>
            </a:prstGeom>
            <a:solidFill>
              <a:srgbClr val="C96B69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02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655C18-BEBE-B380-97E7-5DA8BEA5E361}"/>
                </a:ext>
              </a:extLst>
            </p:cNvPr>
            <p:cNvSpPr txBox="1"/>
            <p:nvPr/>
          </p:nvSpPr>
          <p:spPr>
            <a:xfrm>
              <a:off x="1203491" y="2204559"/>
              <a:ext cx="1516953" cy="499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Generic Elective Courses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331F05-03CE-BE80-D7D6-AA8987E9FFB1}"/>
                </a:ext>
              </a:extLst>
            </p:cNvPr>
            <p:cNvSpPr txBox="1"/>
            <p:nvPr/>
          </p:nvSpPr>
          <p:spPr>
            <a:xfrm>
              <a:off x="955151" y="3396209"/>
              <a:ext cx="1844040" cy="135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31775" marR="0" lvl="0" indent="-23177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sz="1800" dirty="0">
                  <a:latin typeface="Sitka Text" panose="02000505000000020004" pitchFamily="2" charset="0"/>
                </a:rPr>
                <a:t>Accounting</a:t>
              </a:r>
            </a:p>
            <a:p>
              <a:r>
                <a:rPr lang="en-US" sz="1800" dirty="0">
                  <a:latin typeface="Sitka Text" panose="02000505000000020004" pitchFamily="2" charset="0"/>
                </a:rPr>
                <a:t>Law &amp; Taxation</a:t>
              </a:r>
            </a:p>
            <a:p>
              <a:r>
                <a:rPr lang="en-US" sz="1800" dirty="0">
                  <a:latin typeface="Sitka Text" panose="02000505000000020004" pitchFamily="2" charset="0"/>
                </a:rPr>
                <a:t>General Marketing</a:t>
              </a:r>
            </a:p>
            <a:p>
              <a:r>
                <a:rPr lang="en-US" sz="1800" dirty="0">
                  <a:latin typeface="Sitka Text" panose="02000505000000020004" pitchFamily="2" charset="0"/>
                </a:rPr>
                <a:t>Sales &amp; Marketing</a:t>
              </a:r>
            </a:p>
            <a:p>
              <a:r>
                <a:rPr lang="en-US" sz="1800" dirty="0">
                  <a:latin typeface="Sitka Text" panose="02000505000000020004" pitchFamily="2" charset="0"/>
                </a:rPr>
                <a:t>English</a:t>
              </a:r>
            </a:p>
            <a:p>
              <a:r>
                <a:rPr lang="en-US" sz="1800" dirty="0">
                  <a:latin typeface="Sitka Text" panose="02000505000000020004" pitchFamily="2" charset="0"/>
                </a:rPr>
                <a:t>Mathematics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61002A-D39D-9105-1E9C-21E0EB150313}"/>
              </a:ext>
            </a:extLst>
          </p:cNvPr>
          <p:cNvGrpSpPr/>
          <p:nvPr/>
        </p:nvGrpSpPr>
        <p:grpSpPr>
          <a:xfrm>
            <a:off x="6236591" y="1870833"/>
            <a:ext cx="2699211" cy="4256710"/>
            <a:chOff x="777239" y="1873568"/>
            <a:chExt cx="2026921" cy="329279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8679261-C592-2DDB-1EB0-9A41C98B4AC7}"/>
                </a:ext>
              </a:extLst>
            </p:cNvPr>
            <p:cNvSpPr/>
            <p:nvPr/>
          </p:nvSpPr>
          <p:spPr>
            <a:xfrm>
              <a:off x="838200" y="1927860"/>
              <a:ext cx="1905000" cy="32385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3CA578E-B8C8-B848-C1E6-84704CA10539}"/>
                </a:ext>
              </a:extLst>
            </p:cNvPr>
            <p:cNvSpPr/>
            <p:nvPr/>
          </p:nvSpPr>
          <p:spPr>
            <a:xfrm>
              <a:off x="899160" y="1873568"/>
              <a:ext cx="1905000" cy="3231832"/>
            </a:xfrm>
            <a:prstGeom prst="rect">
              <a:avLst/>
            </a:prstGeom>
            <a:solidFill>
              <a:srgbClr val="EEECE1">
                <a:lumMod val="9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2D458D-FA28-579D-417B-E8428A41EC03}"/>
                </a:ext>
              </a:extLst>
            </p:cNvPr>
            <p:cNvSpPr/>
            <p:nvPr/>
          </p:nvSpPr>
          <p:spPr>
            <a:xfrm>
              <a:off x="777239" y="2170748"/>
              <a:ext cx="1940428" cy="58769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7D52C9-3D53-03B9-12C5-6C7B00EC6A32}"/>
                </a:ext>
              </a:extLst>
            </p:cNvPr>
            <p:cNvSpPr txBox="1"/>
            <p:nvPr/>
          </p:nvSpPr>
          <p:spPr>
            <a:xfrm>
              <a:off x="789177" y="2170748"/>
              <a:ext cx="403495" cy="587692"/>
            </a:xfrm>
            <a:prstGeom prst="rect">
              <a:avLst/>
            </a:prstGeom>
            <a:solidFill>
              <a:srgbClr val="F79646"/>
            </a:solidFill>
          </p:spPr>
          <p:txBody>
            <a:bodyPr wrap="non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03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5BBC6E-347A-0D0B-60DA-313901C38AE6}"/>
                </a:ext>
              </a:extLst>
            </p:cNvPr>
            <p:cNvSpPr txBox="1"/>
            <p:nvPr/>
          </p:nvSpPr>
          <p:spPr>
            <a:xfrm>
              <a:off x="1204610" y="2215783"/>
              <a:ext cx="1479664" cy="49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Ability Enhancement Courses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F1412B-EE86-54C5-FCDB-2EFF8CD1FFC1}"/>
                </a:ext>
              </a:extLst>
            </p:cNvPr>
            <p:cNvSpPr txBox="1"/>
            <p:nvPr/>
          </p:nvSpPr>
          <p:spPr>
            <a:xfrm>
              <a:off x="927156" y="3314150"/>
              <a:ext cx="1844040" cy="157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31775" marR="0" lvl="0" indent="-23177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dirty="0">
                  <a:latin typeface="Sitka Text" panose="02000505000000020004" pitchFamily="2" charset="0"/>
                </a:rPr>
                <a:t>Environmental Sciences</a:t>
              </a:r>
            </a:p>
            <a:p>
              <a:r>
                <a:rPr lang="en-US" dirty="0">
                  <a:latin typeface="Sitka Text" panose="02000505000000020004" pitchFamily="2" charset="0"/>
                </a:rPr>
                <a:t>Communication Skills</a:t>
              </a:r>
            </a:p>
            <a:p>
              <a:r>
                <a:rPr lang="en-US" dirty="0">
                  <a:latin typeface="Sitka Text" panose="02000505000000020004" pitchFamily="2" charset="0"/>
                </a:rPr>
                <a:t>Community Development Project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C2BE13-BEF7-802E-54E3-2499884B1FFF}"/>
              </a:ext>
            </a:extLst>
          </p:cNvPr>
          <p:cNvGrpSpPr/>
          <p:nvPr/>
        </p:nvGrpSpPr>
        <p:grpSpPr>
          <a:xfrm>
            <a:off x="9099089" y="2411574"/>
            <a:ext cx="2699211" cy="4256710"/>
            <a:chOff x="777239" y="1873568"/>
            <a:chExt cx="2026921" cy="329279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E5AD4AB-62DD-732C-7FE6-1704B4DE73F1}"/>
                </a:ext>
              </a:extLst>
            </p:cNvPr>
            <p:cNvSpPr/>
            <p:nvPr/>
          </p:nvSpPr>
          <p:spPr>
            <a:xfrm>
              <a:off x="838200" y="1927860"/>
              <a:ext cx="1905000" cy="32385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2021157-AE80-4131-FC2B-02D1A83D0849}"/>
                </a:ext>
              </a:extLst>
            </p:cNvPr>
            <p:cNvSpPr/>
            <p:nvPr/>
          </p:nvSpPr>
          <p:spPr>
            <a:xfrm>
              <a:off x="899160" y="1873568"/>
              <a:ext cx="1905000" cy="3231832"/>
            </a:xfrm>
            <a:prstGeom prst="rect">
              <a:avLst/>
            </a:prstGeom>
            <a:solidFill>
              <a:srgbClr val="EEECE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4548783-CD0F-D265-DD0F-871FB36B97F3}"/>
                </a:ext>
              </a:extLst>
            </p:cNvPr>
            <p:cNvSpPr/>
            <p:nvPr/>
          </p:nvSpPr>
          <p:spPr>
            <a:xfrm>
              <a:off x="777239" y="2170748"/>
              <a:ext cx="1938392" cy="587692"/>
            </a:xfrm>
            <a:prstGeom prst="rect">
              <a:avLst/>
            </a:pr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47AD75-58EC-A8C2-501A-A1F5987F76DC}"/>
                </a:ext>
              </a:extLst>
            </p:cNvPr>
            <p:cNvSpPr txBox="1"/>
            <p:nvPr/>
          </p:nvSpPr>
          <p:spPr>
            <a:xfrm>
              <a:off x="777239" y="2169476"/>
              <a:ext cx="403495" cy="587692"/>
            </a:xfrm>
            <a:prstGeom prst="rect">
              <a:avLst/>
            </a:prstGeom>
            <a:solidFill>
              <a:srgbClr val="8064A2"/>
            </a:solidFill>
          </p:spPr>
          <p:txBody>
            <a:bodyPr wrap="non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CFD379-AD00-F303-72DB-55FA89D43476}"/>
                </a:ext>
              </a:extLst>
            </p:cNvPr>
            <p:cNvSpPr txBox="1"/>
            <p:nvPr/>
          </p:nvSpPr>
          <p:spPr>
            <a:xfrm>
              <a:off x="1180734" y="2215783"/>
              <a:ext cx="1534897" cy="49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Skill Enhancement Courses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B882FE-E87F-BFD3-843A-8A130F04D7EB}"/>
                </a:ext>
              </a:extLst>
            </p:cNvPr>
            <p:cNvSpPr txBox="1"/>
            <p:nvPr/>
          </p:nvSpPr>
          <p:spPr>
            <a:xfrm>
              <a:off x="904129" y="3491462"/>
              <a:ext cx="1844040" cy="285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31775" marR="0" lvl="0" indent="-23177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dirty="0">
                  <a:latin typeface="Sitka Text" panose="02000505000000020004" pitchFamily="2" charset="0"/>
                </a:rPr>
                <a:t>Analytical Ability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1B6AC21-283D-CB7F-A66F-C577BF931374}"/>
              </a:ext>
            </a:extLst>
          </p:cNvPr>
          <p:cNvSpPr txBox="1"/>
          <p:nvPr/>
        </p:nvSpPr>
        <p:spPr>
          <a:xfrm>
            <a:off x="3564991" y="3512431"/>
            <a:ext cx="24205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Courses from the following areas are offered: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37CA10-3D36-5CDC-CEFA-AEF0852F377C}"/>
              </a:ext>
            </a:extLst>
          </p:cNvPr>
          <p:cNvSpPr txBox="1"/>
          <p:nvPr/>
        </p:nvSpPr>
        <p:spPr>
          <a:xfrm>
            <a:off x="687472" y="3031774"/>
            <a:ext cx="24205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Courses from the following areas are offered: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FE80AF-3FB4-CF7D-67EF-76CC214ACCEC}"/>
              </a:ext>
            </a:extLst>
          </p:cNvPr>
          <p:cNvSpPr txBox="1"/>
          <p:nvPr/>
        </p:nvSpPr>
        <p:spPr>
          <a:xfrm>
            <a:off x="6414549" y="3050766"/>
            <a:ext cx="2420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Following Courses are offered: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DDC93A-A686-B6DC-C664-C027AF78A7BC}"/>
              </a:ext>
            </a:extLst>
          </p:cNvPr>
          <p:cNvSpPr txBox="1"/>
          <p:nvPr/>
        </p:nvSpPr>
        <p:spPr>
          <a:xfrm>
            <a:off x="9274194" y="3597492"/>
            <a:ext cx="24205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Courses from the following areas are offered:</a:t>
            </a:r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5275DD9D-CEE8-0D52-E3A2-4E6F1B4E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1" y="365125"/>
            <a:ext cx="10846439" cy="1325563"/>
          </a:xfrm>
        </p:spPr>
        <p:txBody>
          <a:bodyPr/>
          <a:lstStyle/>
          <a:p>
            <a:r>
              <a:rPr lang="en-US" dirty="0"/>
              <a:t>Elective Courses Offered</a:t>
            </a:r>
          </a:p>
        </p:txBody>
      </p:sp>
    </p:spTree>
    <p:extLst>
      <p:ext uri="{BB962C8B-B14F-4D97-AF65-F5344CB8AC3E}">
        <p14:creationId xmlns:p14="http://schemas.microsoft.com/office/powerpoint/2010/main" val="158669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1">
            <a:extLst>
              <a:ext uri="{FF2B5EF4-FFF2-40B4-BE49-F238E27FC236}">
                <a16:creationId xmlns:a16="http://schemas.microsoft.com/office/drawing/2014/main" id="{4211ED68-559A-2C61-DE42-782732938871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E0E9BB1-5143-12FD-713F-D546264B1028}"/>
              </a:ext>
            </a:extLst>
          </p:cNvPr>
          <p:cNvGrpSpPr/>
          <p:nvPr/>
        </p:nvGrpSpPr>
        <p:grpSpPr>
          <a:xfrm>
            <a:off x="4195652" y="2519089"/>
            <a:ext cx="3463665" cy="3463665"/>
            <a:chOff x="3820159" y="1153159"/>
            <a:chExt cx="4551680" cy="45516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31661F-8FF3-42A2-4ADD-0801852001E4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0 h 4551680"/>
                <a:gd name="connsiteX1" fmla="*/ 4246775 w 4551680"/>
                <a:gd name="connsiteY1" fmla="*/ 1137920 h 4551680"/>
                <a:gd name="connsiteX2" fmla="*/ 2275840 w 4551680"/>
                <a:gd name="connsiteY2" fmla="*/ 2275840 h 4551680"/>
                <a:gd name="connsiteX3" fmla="*/ 2275840 w 4551680"/>
                <a:gd name="connsiteY3" fmla="*/ 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0"/>
                  </a:moveTo>
                  <a:cubicBezTo>
                    <a:pt x="3088919" y="0"/>
                    <a:pt x="3840236" y="433773"/>
                    <a:pt x="4246775" y="1137920"/>
                  </a:cubicBezTo>
                  <a:lnTo>
                    <a:pt x="2275840" y="2275840"/>
                  </a:lnTo>
                  <a:lnTo>
                    <a:pt x="22758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541020" rIns="952839" bIns="314198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C5CC61A-8CDD-B4B5-A5C2-E7DC510B858E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6CDFF3-487F-9EE4-B59D-A55EBA116F7C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3413760 h 4551680"/>
                <a:gd name="connsiteX1" fmla="*/ 2275840 w 4551680"/>
                <a:gd name="connsiteY1" fmla="*/ 4551680 h 4551680"/>
                <a:gd name="connsiteX2" fmla="*/ 2275840 w 4551680"/>
                <a:gd name="connsiteY2" fmla="*/ 2275840 h 4551680"/>
                <a:gd name="connsiteX3" fmla="*/ 424677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3413760"/>
                  </a:moveTo>
                  <a:cubicBezTo>
                    <a:pt x="3840235" y="4117907"/>
                    <a:pt x="3088919" y="4551680"/>
                    <a:pt x="2275840" y="4551680"/>
                  </a:cubicBezTo>
                  <a:lnTo>
                    <a:pt x="2275840" y="2275840"/>
                  </a:lnTo>
                  <a:lnTo>
                    <a:pt x="424677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3141980" rIns="952839" bIns="54102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EECC910-60C6-DA22-DE41-61F06E1B3C2D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4551680 h 4551680"/>
                <a:gd name="connsiteX1" fmla="*/ 304905 w 4551680"/>
                <a:gd name="connsiteY1" fmla="*/ 3413760 h 4551680"/>
                <a:gd name="connsiteX2" fmla="*/ 2275840 w 4551680"/>
                <a:gd name="connsiteY2" fmla="*/ 2275840 h 4551680"/>
                <a:gd name="connsiteX3" fmla="*/ 2275840 w 4551680"/>
                <a:gd name="connsiteY3" fmla="*/ 455168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4551680"/>
                  </a:moveTo>
                  <a:cubicBezTo>
                    <a:pt x="1462761" y="4551680"/>
                    <a:pt x="711444" y="4117907"/>
                    <a:pt x="304905" y="3413760"/>
                  </a:cubicBezTo>
                  <a:lnTo>
                    <a:pt x="2275840" y="2275840"/>
                  </a:lnTo>
                  <a:lnTo>
                    <a:pt x="2275840" y="455168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3163570" rIns="2399538" bIns="56261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128A520-9085-DF61-B5A7-5882169B7037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73B97F-522F-2B28-8EF6-E8128ACCEBCA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1137920 h 4551680"/>
                <a:gd name="connsiteX1" fmla="*/ 2275840 w 4551680"/>
                <a:gd name="connsiteY1" fmla="*/ 0 h 4551680"/>
                <a:gd name="connsiteX2" fmla="*/ 2275840 w 4551680"/>
                <a:gd name="connsiteY2" fmla="*/ 2275840 h 4551680"/>
                <a:gd name="connsiteX3" fmla="*/ 30490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1137920"/>
                  </a:moveTo>
                  <a:cubicBezTo>
                    <a:pt x="711445" y="433773"/>
                    <a:pt x="1462761" y="0"/>
                    <a:pt x="2275840" y="0"/>
                  </a:cubicBezTo>
                  <a:lnTo>
                    <a:pt x="2275840" y="2275840"/>
                  </a:lnTo>
                  <a:lnTo>
                    <a:pt x="30490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562610" rIns="2399538" bIns="316357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0F9D730-0ACA-548C-7DA0-80AA104BC41E}"/>
              </a:ext>
            </a:extLst>
          </p:cNvPr>
          <p:cNvGrpSpPr/>
          <p:nvPr/>
        </p:nvGrpSpPr>
        <p:grpSpPr>
          <a:xfrm>
            <a:off x="4202794" y="2509564"/>
            <a:ext cx="3463665" cy="3463665"/>
            <a:chOff x="7846993" y="1697167"/>
            <a:chExt cx="3463665" cy="3463665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4D78298-24E9-D2CE-CA6C-64B9C2BB3B0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8BF24AA-CF5C-C857-B600-DCF3D000A384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9B18E9-9617-CB52-BD5B-9924970D9692}"/>
              </a:ext>
            </a:extLst>
          </p:cNvPr>
          <p:cNvGrpSpPr/>
          <p:nvPr/>
        </p:nvGrpSpPr>
        <p:grpSpPr>
          <a:xfrm rot="3600000">
            <a:off x="4206213" y="2517467"/>
            <a:ext cx="3464855" cy="3465727"/>
            <a:chOff x="7845803" y="1697167"/>
            <a:chExt cx="3464855" cy="3465727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33339ED-A23D-2318-025B-894A5879ECF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080FAA-66EB-91C0-C34C-736D3D9DB6AB}"/>
                </a:ext>
              </a:extLst>
            </p:cNvPr>
            <p:cNvSpPr/>
            <p:nvPr/>
          </p:nvSpPr>
          <p:spPr>
            <a:xfrm rot="7200000">
              <a:off x="7845803" y="1699229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0AE979C-9187-D28A-31F0-1244E76D942D}"/>
              </a:ext>
            </a:extLst>
          </p:cNvPr>
          <p:cNvGrpSpPr/>
          <p:nvPr/>
        </p:nvGrpSpPr>
        <p:grpSpPr>
          <a:xfrm rot="7200000">
            <a:off x="4200745" y="2527346"/>
            <a:ext cx="3463665" cy="3463665"/>
            <a:chOff x="7846993" y="1697167"/>
            <a:chExt cx="3463665" cy="3463665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B442878-17A2-8CF6-BDF9-B9374694148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9C4F150-7D85-BCF8-DAF2-570F64EAF717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007FDC3-7E1C-5F79-1020-1AF446C4B215}"/>
              </a:ext>
            </a:extLst>
          </p:cNvPr>
          <p:cNvGrpSpPr/>
          <p:nvPr/>
        </p:nvGrpSpPr>
        <p:grpSpPr>
          <a:xfrm rot="10800000">
            <a:off x="4187708" y="2528823"/>
            <a:ext cx="3468427" cy="3466046"/>
            <a:chOff x="7842231" y="1697167"/>
            <a:chExt cx="3468427" cy="3466046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4017300-5266-A13E-C719-898BF9F5D41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FF9CC22-C425-8D41-74A2-7065C6F0DBD2}"/>
                </a:ext>
              </a:extLst>
            </p:cNvPr>
            <p:cNvSpPr/>
            <p:nvPr/>
          </p:nvSpPr>
          <p:spPr>
            <a:xfrm rot="7200000">
              <a:off x="7842231" y="1699548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523CEAE-0F87-4E44-367D-844B7319DAE9}"/>
              </a:ext>
            </a:extLst>
          </p:cNvPr>
          <p:cNvGrpSpPr/>
          <p:nvPr/>
        </p:nvGrpSpPr>
        <p:grpSpPr>
          <a:xfrm rot="14400000">
            <a:off x="4187372" y="2520774"/>
            <a:ext cx="3463665" cy="3463665"/>
            <a:chOff x="7846993" y="1697167"/>
            <a:chExt cx="3463665" cy="346366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4CD071-BBBE-8585-EEC1-F99C66CE47A9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6BDEE53-E8A3-1C0E-964F-AB43E9FD5BF5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604380C-10D0-E1CF-23CA-F93181A15090}"/>
              </a:ext>
            </a:extLst>
          </p:cNvPr>
          <p:cNvGrpSpPr/>
          <p:nvPr/>
        </p:nvGrpSpPr>
        <p:grpSpPr>
          <a:xfrm rot="18000000">
            <a:off x="4192730" y="2510219"/>
            <a:ext cx="3464857" cy="3465726"/>
            <a:chOff x="7845801" y="1695106"/>
            <a:chExt cx="3464857" cy="3465726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1D33C4D-79CD-1D2D-B132-60610E20B52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DCDF79D-00BD-45A8-C17A-4A695664E0AA}"/>
                </a:ext>
              </a:extLst>
            </p:cNvPr>
            <p:cNvSpPr/>
            <p:nvPr/>
          </p:nvSpPr>
          <p:spPr>
            <a:xfrm rot="7200000">
              <a:off x="7845801" y="169510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5949C64-CAAF-D0AC-83F3-FCB23614F432}"/>
              </a:ext>
            </a:extLst>
          </p:cNvPr>
          <p:cNvGrpSpPr/>
          <p:nvPr/>
        </p:nvGrpSpPr>
        <p:grpSpPr>
          <a:xfrm rot="21600000">
            <a:off x="4202257" y="2510217"/>
            <a:ext cx="3607731" cy="3591936"/>
            <a:chOff x="7702927" y="1568896"/>
            <a:chExt cx="3607731" cy="3591936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93B4D5A-5F24-9AA1-B1A9-FB97ED6E70B1}"/>
                </a:ext>
              </a:extLst>
            </p:cNvPr>
            <p:cNvSpPr/>
            <p:nvPr/>
          </p:nvSpPr>
          <p:spPr>
            <a:xfrm rot="7200000">
              <a:off x="7702927" y="156889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4CFBB-ECCD-4648-E497-CCF46CE57B21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0E25274-F8D9-EA17-3946-FF654C00D230}"/>
              </a:ext>
            </a:extLst>
          </p:cNvPr>
          <p:cNvSpPr txBox="1"/>
          <p:nvPr/>
        </p:nvSpPr>
        <p:spPr>
          <a:xfrm>
            <a:off x="6173383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1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9D10353-0287-2C97-E631-DF1C1AC7CBB5}"/>
              </a:ext>
            </a:extLst>
          </p:cNvPr>
          <p:cNvSpPr txBox="1"/>
          <p:nvPr/>
        </p:nvSpPr>
        <p:spPr>
          <a:xfrm>
            <a:off x="6773458" y="3795736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2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E42CEB3-51A2-12AE-CAEE-0F62AE29C26F}"/>
              </a:ext>
            </a:extLst>
          </p:cNvPr>
          <p:cNvSpPr txBox="1"/>
          <p:nvPr/>
        </p:nvSpPr>
        <p:spPr>
          <a:xfrm>
            <a:off x="6178459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3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758D31-32D7-6811-D869-7F315F1C1A32}"/>
              </a:ext>
            </a:extLst>
          </p:cNvPr>
          <p:cNvSpPr txBox="1"/>
          <p:nvPr/>
        </p:nvSpPr>
        <p:spPr>
          <a:xfrm>
            <a:off x="5189057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4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648D0A-C2E4-28F6-D6AA-DB654CBD2E72}"/>
              </a:ext>
            </a:extLst>
          </p:cNvPr>
          <p:cNvSpPr txBox="1"/>
          <p:nvPr/>
        </p:nvSpPr>
        <p:spPr>
          <a:xfrm>
            <a:off x="4468408" y="378925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5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F2D97C-FB09-4546-833A-6F8EDF14DDA7}"/>
              </a:ext>
            </a:extLst>
          </p:cNvPr>
          <p:cNvSpPr txBox="1"/>
          <p:nvPr/>
        </p:nvSpPr>
        <p:spPr>
          <a:xfrm>
            <a:off x="5141432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6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6D8AC05-F289-8DF7-9A3F-42AEA5027D13}"/>
              </a:ext>
            </a:extLst>
          </p:cNvPr>
          <p:cNvGrpSpPr/>
          <p:nvPr/>
        </p:nvGrpSpPr>
        <p:grpSpPr>
          <a:xfrm>
            <a:off x="7172376" y="1779673"/>
            <a:ext cx="4418197" cy="1493325"/>
            <a:chOff x="7918882" y="1323567"/>
            <a:chExt cx="4418197" cy="149332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E0D9A9-4B1E-4F40-762F-F2E41606BD19}"/>
                </a:ext>
              </a:extLst>
            </p:cNvPr>
            <p:cNvSpPr txBox="1"/>
            <p:nvPr/>
          </p:nvSpPr>
          <p:spPr>
            <a:xfrm>
              <a:off x="7918882" y="1323567"/>
              <a:ext cx="4418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Discipline-Specific Core Courses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7916CF9-A787-3F2D-F387-F67970663D54}"/>
                </a:ext>
              </a:extLst>
            </p:cNvPr>
            <p:cNvSpPr txBox="1"/>
            <p:nvPr/>
          </p:nvSpPr>
          <p:spPr>
            <a:xfrm>
              <a:off x="7918882" y="1801229"/>
              <a:ext cx="3989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 Discipline-Specific Core Courses each of 4 credits are offered.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A69D7D-4F5D-74C0-0F5E-918BCEC28D14}"/>
              </a:ext>
            </a:extLst>
          </p:cNvPr>
          <p:cNvGrpSpPr/>
          <p:nvPr/>
        </p:nvGrpSpPr>
        <p:grpSpPr>
          <a:xfrm>
            <a:off x="7796510" y="3569767"/>
            <a:ext cx="4163262" cy="1185548"/>
            <a:chOff x="7918881" y="1323567"/>
            <a:chExt cx="4830919" cy="118554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5C7885-BDD7-6B9C-9C18-FEB2A31CA064}"/>
                </a:ext>
              </a:extLst>
            </p:cNvPr>
            <p:cNvSpPr txBox="1"/>
            <p:nvPr/>
          </p:nvSpPr>
          <p:spPr>
            <a:xfrm>
              <a:off x="7918881" y="1323567"/>
              <a:ext cx="4830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 Specific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934C3A-49EE-08B2-F1BE-98FA72ACE5C5}"/>
                </a:ext>
              </a:extLst>
            </p:cNvPr>
            <p:cNvSpPr txBox="1"/>
            <p:nvPr/>
          </p:nvSpPr>
          <p:spPr>
            <a:xfrm>
              <a:off x="7918881" y="1801229"/>
              <a:ext cx="46961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Discipline Specific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Electives courses each of 4 credits are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4675330-87D8-548C-80F6-18373705D04C}"/>
              </a:ext>
            </a:extLst>
          </p:cNvPr>
          <p:cNvGrpSpPr/>
          <p:nvPr/>
        </p:nvGrpSpPr>
        <p:grpSpPr>
          <a:xfrm>
            <a:off x="7172375" y="5432290"/>
            <a:ext cx="4528633" cy="877772"/>
            <a:chOff x="7918881" y="1323567"/>
            <a:chExt cx="4528633" cy="87777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35D8D13-3D25-764D-BA7D-C6CBEC5CA5E5}"/>
                </a:ext>
              </a:extLst>
            </p:cNvPr>
            <p:cNvSpPr txBox="1"/>
            <p:nvPr/>
          </p:nvSpPr>
          <p:spPr>
            <a:xfrm>
              <a:off x="7918881" y="1323567"/>
              <a:ext cx="4528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Ability Enhancement Courses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ECF392-2063-8545-D5DF-7A2C5F9A0341}"/>
                </a:ext>
              </a:extLst>
            </p:cNvPr>
            <p:cNvSpPr txBox="1"/>
            <p:nvPr/>
          </p:nvSpPr>
          <p:spPr>
            <a:xfrm>
              <a:off x="7918881" y="1801229"/>
              <a:ext cx="4418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courses each of 4 credits are offered.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BD98BF2-77B1-1EEC-3BA8-27C6F78D2279}"/>
              </a:ext>
            </a:extLst>
          </p:cNvPr>
          <p:cNvGrpSpPr/>
          <p:nvPr/>
        </p:nvGrpSpPr>
        <p:grpSpPr>
          <a:xfrm>
            <a:off x="534533" y="5337946"/>
            <a:ext cx="4198456" cy="1493325"/>
            <a:chOff x="6469544" y="1323567"/>
            <a:chExt cx="4198456" cy="149332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FA29818-C438-87BE-341A-C62E7E29E535}"/>
                </a:ext>
              </a:extLst>
            </p:cNvPr>
            <p:cNvSpPr txBox="1"/>
            <p:nvPr/>
          </p:nvSpPr>
          <p:spPr>
            <a:xfrm>
              <a:off x="6469544" y="1323567"/>
              <a:ext cx="4198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Skill Enhancement Courses 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A4DBBCE-D29E-5F49-7847-635F57783505}"/>
                </a:ext>
              </a:extLst>
            </p:cNvPr>
            <p:cNvSpPr txBox="1"/>
            <p:nvPr/>
          </p:nvSpPr>
          <p:spPr>
            <a:xfrm>
              <a:off x="6838743" y="1801229"/>
              <a:ext cx="38292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courses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of 4 credits each are offered for the professional enhancement of the students.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12EAA9A-58A3-BF60-8243-F171C8E4D355}"/>
              </a:ext>
            </a:extLst>
          </p:cNvPr>
          <p:cNvGrpSpPr/>
          <p:nvPr/>
        </p:nvGrpSpPr>
        <p:grpSpPr>
          <a:xfrm>
            <a:off x="11310" y="3150149"/>
            <a:ext cx="4074176" cy="2108878"/>
            <a:chOff x="7264045" y="1323567"/>
            <a:chExt cx="3403955" cy="2108878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1B1BDB-1EF2-A1CA-91BA-D11E68505A12}"/>
                </a:ext>
              </a:extLst>
            </p:cNvPr>
            <p:cNvSpPr txBox="1"/>
            <p:nvPr/>
          </p:nvSpPr>
          <p:spPr>
            <a:xfrm>
              <a:off x="8247209" y="1323567"/>
              <a:ext cx="24207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Generic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5BF00C-9450-250D-7EC1-8131782D401F}"/>
                </a:ext>
              </a:extLst>
            </p:cNvPr>
            <p:cNvSpPr txBox="1"/>
            <p:nvPr/>
          </p:nvSpPr>
          <p:spPr>
            <a:xfrm>
              <a:off x="7264045" y="1801229"/>
              <a:ext cx="340395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 Courses each of 4 credits from the areas such as Accounting, Law &amp; Taxation, General Marketing, Sales &amp; Marketing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,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English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, and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Mathematics are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BA1CFA-2357-3BA7-49F2-A35D1D4C3BE0}"/>
              </a:ext>
            </a:extLst>
          </p:cNvPr>
          <p:cNvGrpSpPr/>
          <p:nvPr/>
        </p:nvGrpSpPr>
        <p:grpSpPr>
          <a:xfrm>
            <a:off x="805843" y="1548077"/>
            <a:ext cx="3921704" cy="1493325"/>
            <a:chOff x="7622020" y="1323567"/>
            <a:chExt cx="3045981" cy="149332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F1940C8-363E-9BB5-A97E-BEBB3E6E3077}"/>
                </a:ext>
              </a:extLst>
            </p:cNvPr>
            <p:cNvSpPr txBox="1"/>
            <p:nvPr/>
          </p:nvSpPr>
          <p:spPr>
            <a:xfrm>
              <a:off x="9692877" y="1323567"/>
              <a:ext cx="975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Projects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0FCF35F-C13A-E93C-47A1-73E7F1351F03}"/>
                </a:ext>
              </a:extLst>
            </p:cNvPr>
            <p:cNvSpPr txBox="1"/>
            <p:nvPr/>
          </p:nvSpPr>
          <p:spPr>
            <a:xfrm>
              <a:off x="7622020" y="1801229"/>
              <a:ext cx="30459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Students complete a project of 8 credits in the 5</a:t>
              </a:r>
              <a:r>
                <a:rPr kumimoji="0" lang="en-US" sz="20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term and a term paper of 4 credits in the last term.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BCA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09B97D8-CA4C-3CBC-B146-861E8DF2582F}"/>
              </a:ext>
            </a:extLst>
          </p:cNvPr>
          <p:cNvGrpSpPr/>
          <p:nvPr/>
        </p:nvGrpSpPr>
        <p:grpSpPr>
          <a:xfrm>
            <a:off x="503075" y="1809657"/>
            <a:ext cx="3524250" cy="2155820"/>
            <a:chOff x="503075" y="1577427"/>
            <a:chExt cx="3524250" cy="215582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D6FC45-E291-8F5A-449D-FB8A8C600CF6}"/>
                </a:ext>
              </a:extLst>
            </p:cNvPr>
            <p:cNvSpPr txBox="1"/>
            <p:nvPr/>
          </p:nvSpPr>
          <p:spPr>
            <a:xfrm>
              <a:off x="511662" y="2238508"/>
              <a:ext cx="35156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IT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Programming Methodology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Discrete Structures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English Communication Skills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Environmental Sciences</a:t>
              </a:r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420D9827-A137-7E09-C54D-1E886A85E48D}"/>
                </a:ext>
              </a:extLst>
            </p:cNvPr>
            <p:cNvSpPr/>
            <p:nvPr/>
          </p:nvSpPr>
          <p:spPr>
            <a:xfrm>
              <a:off x="503075" y="1577427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C0504D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F41DC3A5-CDF1-16BA-D917-5D0A6859870B}"/>
                </a:ext>
              </a:extLst>
            </p:cNvPr>
            <p:cNvSpPr/>
            <p:nvPr/>
          </p:nvSpPr>
          <p:spPr>
            <a:xfrm>
              <a:off x="1357805" y="1577427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5FBAC7-2AEF-4851-C411-4474330107E7}"/>
                </a:ext>
              </a:extLst>
            </p:cNvPr>
            <p:cNvSpPr txBox="1"/>
            <p:nvPr/>
          </p:nvSpPr>
          <p:spPr>
            <a:xfrm>
              <a:off x="1627025" y="1655430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1</a:t>
              </a:r>
            </a:p>
          </p:txBody>
        </p:sp>
        <p:sp>
          <p:nvSpPr>
            <p:cNvPr id="75" name="Rounded Rectangle 18">
              <a:extLst>
                <a:ext uri="{FF2B5EF4-FFF2-40B4-BE49-F238E27FC236}">
                  <a16:creationId xmlns:a16="http://schemas.microsoft.com/office/drawing/2014/main" id="{52772C7A-DE86-5754-03D9-CE66B9437314}"/>
                </a:ext>
              </a:extLst>
            </p:cNvPr>
            <p:cNvSpPr/>
            <p:nvPr/>
          </p:nvSpPr>
          <p:spPr>
            <a:xfrm>
              <a:off x="511663" y="3630063"/>
              <a:ext cx="3507075" cy="103184"/>
            </a:xfrm>
            <a:prstGeom prst="roundRect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34CDEF1-2C0D-4435-E89C-17DF2C5EBAC4}"/>
              </a:ext>
            </a:extLst>
          </p:cNvPr>
          <p:cNvGrpSpPr/>
          <p:nvPr/>
        </p:nvGrpSpPr>
        <p:grpSpPr>
          <a:xfrm>
            <a:off x="4360700" y="1809657"/>
            <a:ext cx="3515663" cy="2155820"/>
            <a:chOff x="4360700" y="1577427"/>
            <a:chExt cx="3515663" cy="215582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8D27AC-2707-8481-99BE-8B2645353CBC}"/>
                </a:ext>
              </a:extLst>
            </p:cNvPr>
            <p:cNvSpPr txBox="1"/>
            <p:nvPr/>
          </p:nvSpPr>
          <p:spPr>
            <a:xfrm>
              <a:off x="4379750" y="2224040"/>
              <a:ext cx="34861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marR="0" lvl="0" indent="-2857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pPr marL="177800" indent="-177800"/>
              <a:r>
                <a:rPr lang="en-IN" sz="1500" dirty="0"/>
                <a:t>Database Management Systems</a:t>
              </a:r>
            </a:p>
            <a:p>
              <a:pPr marL="177800" indent="-177800"/>
              <a:r>
                <a:rPr lang="en-IN" sz="1500" dirty="0"/>
                <a:t>Object Oriented Programming</a:t>
              </a:r>
            </a:p>
            <a:p>
              <a:pPr marL="177800" indent="-177800"/>
              <a:r>
                <a:rPr lang="en-IN" sz="1500" dirty="0"/>
                <a:t>Computer Networks </a:t>
              </a:r>
            </a:p>
            <a:p>
              <a:pPr marL="177800" indent="-177800"/>
              <a:r>
                <a:rPr lang="en-IN" sz="1500" dirty="0"/>
                <a:t>Computer System Architecture</a:t>
              </a:r>
            </a:p>
            <a:p>
              <a:pPr marL="177800" indent="-177800"/>
              <a:r>
                <a:rPr lang="en-IN" sz="1500" dirty="0"/>
                <a:t>Advanced English Communication Skills</a:t>
              </a: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FA92D7A-C3FE-9888-F2C3-1871C3AC998F}"/>
                </a:ext>
              </a:extLst>
            </p:cNvPr>
            <p:cNvSpPr/>
            <p:nvPr/>
          </p:nvSpPr>
          <p:spPr>
            <a:xfrm>
              <a:off x="4360700" y="1577427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1F497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586DECBB-A161-6854-A4B7-3BE5C6DF50C7}"/>
                </a:ext>
              </a:extLst>
            </p:cNvPr>
            <p:cNvSpPr/>
            <p:nvPr/>
          </p:nvSpPr>
          <p:spPr>
            <a:xfrm>
              <a:off x="5215430" y="1577427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B02E274-DE5C-98B7-6AD3-83A8475C4FFE}"/>
                </a:ext>
              </a:extLst>
            </p:cNvPr>
            <p:cNvSpPr txBox="1"/>
            <p:nvPr/>
          </p:nvSpPr>
          <p:spPr>
            <a:xfrm>
              <a:off x="4613886" y="163728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987BEF6-B964-8D93-2343-C729AE6BE40C}"/>
                </a:ext>
              </a:extLst>
            </p:cNvPr>
            <p:cNvSpPr txBox="1"/>
            <p:nvPr/>
          </p:nvSpPr>
          <p:spPr>
            <a:xfrm>
              <a:off x="5484650" y="1655430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2</a:t>
              </a:r>
            </a:p>
          </p:txBody>
        </p:sp>
        <p:sp>
          <p:nvSpPr>
            <p:cNvPr id="82" name="Rounded Rectangle 24">
              <a:extLst>
                <a:ext uri="{FF2B5EF4-FFF2-40B4-BE49-F238E27FC236}">
                  <a16:creationId xmlns:a16="http://schemas.microsoft.com/office/drawing/2014/main" id="{4F90DB04-F7AB-38AA-8DD2-6BB6CB30F8FF}"/>
                </a:ext>
              </a:extLst>
            </p:cNvPr>
            <p:cNvSpPr/>
            <p:nvPr/>
          </p:nvSpPr>
          <p:spPr>
            <a:xfrm>
              <a:off x="4369288" y="3630063"/>
              <a:ext cx="3507075" cy="103184"/>
            </a:xfrm>
            <a:prstGeom prst="round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B82C396-0E2C-59B1-BF48-43512176CFF3}"/>
              </a:ext>
            </a:extLst>
          </p:cNvPr>
          <p:cNvGrpSpPr/>
          <p:nvPr/>
        </p:nvGrpSpPr>
        <p:grpSpPr>
          <a:xfrm>
            <a:off x="8218327" y="1809657"/>
            <a:ext cx="3563408" cy="2155820"/>
            <a:chOff x="8218327" y="1577427"/>
            <a:chExt cx="3563408" cy="215582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91234F7-DF68-F794-2DD8-3D96DB87A58D}"/>
                </a:ext>
              </a:extLst>
            </p:cNvPr>
            <p:cNvSpPr txBox="1"/>
            <p:nvPr/>
          </p:nvSpPr>
          <p:spPr>
            <a:xfrm>
              <a:off x="8218327" y="2207992"/>
              <a:ext cx="356340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sz="1500" dirty="0"/>
                <a:t>Fundamentals of Web Programming</a:t>
              </a:r>
            </a:p>
            <a:p>
              <a:r>
                <a:rPr lang="en-IN" sz="1500" dirty="0"/>
                <a:t>Data Structures</a:t>
              </a:r>
            </a:p>
            <a:p>
              <a:r>
                <a:rPr lang="en-IN" sz="1500" dirty="0"/>
                <a:t>Community Development Project</a:t>
              </a:r>
            </a:p>
            <a:p>
              <a:r>
                <a:rPr lang="en-IN" sz="1500" dirty="0"/>
                <a:t>Operating System</a:t>
              </a:r>
            </a:p>
            <a:p>
              <a:r>
                <a:rPr lang="en-IN" sz="1500" dirty="0"/>
                <a:t>Generic Elective- I</a:t>
              </a: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88D71CCF-DDFA-CD05-8643-79C9B0586680}"/>
                </a:ext>
              </a:extLst>
            </p:cNvPr>
            <p:cNvSpPr/>
            <p:nvPr/>
          </p:nvSpPr>
          <p:spPr>
            <a:xfrm>
              <a:off x="8247836" y="1577427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9BBB59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433C9DF-3F3C-20E9-5809-B24FAC12B0EC}"/>
                </a:ext>
              </a:extLst>
            </p:cNvPr>
            <p:cNvSpPr/>
            <p:nvPr/>
          </p:nvSpPr>
          <p:spPr>
            <a:xfrm>
              <a:off x="9102566" y="1577427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45025A4-57C7-1162-6DD6-C193E8412AE5}"/>
                </a:ext>
              </a:extLst>
            </p:cNvPr>
            <p:cNvSpPr txBox="1"/>
            <p:nvPr/>
          </p:nvSpPr>
          <p:spPr>
            <a:xfrm>
              <a:off x="8501022" y="163728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EED2861-0077-2049-8FF1-535F085D74E8}"/>
                </a:ext>
              </a:extLst>
            </p:cNvPr>
            <p:cNvSpPr txBox="1"/>
            <p:nvPr/>
          </p:nvSpPr>
          <p:spPr>
            <a:xfrm>
              <a:off x="9371786" y="1655430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3</a:t>
              </a:r>
            </a:p>
          </p:txBody>
        </p:sp>
        <p:sp>
          <p:nvSpPr>
            <p:cNvPr id="89" name="Rounded Rectangle 30">
              <a:extLst>
                <a:ext uri="{FF2B5EF4-FFF2-40B4-BE49-F238E27FC236}">
                  <a16:creationId xmlns:a16="http://schemas.microsoft.com/office/drawing/2014/main" id="{B60C0166-D7A6-A946-D382-629B0375B036}"/>
                </a:ext>
              </a:extLst>
            </p:cNvPr>
            <p:cNvSpPr/>
            <p:nvPr/>
          </p:nvSpPr>
          <p:spPr>
            <a:xfrm>
              <a:off x="8256424" y="3630063"/>
              <a:ext cx="3507075" cy="103184"/>
            </a:xfrm>
            <a:prstGeom prst="roundRect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33E8779-EC24-F94D-A941-54980872021B}"/>
              </a:ext>
            </a:extLst>
          </p:cNvPr>
          <p:cNvGrpSpPr/>
          <p:nvPr/>
        </p:nvGrpSpPr>
        <p:grpSpPr>
          <a:xfrm>
            <a:off x="497633" y="4269829"/>
            <a:ext cx="3540155" cy="2155820"/>
            <a:chOff x="497633" y="4037599"/>
            <a:chExt cx="3540155" cy="21558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80B3C01-E023-CE51-1A62-77E8F23EFBAB}"/>
                </a:ext>
              </a:extLst>
            </p:cNvPr>
            <p:cNvSpPr txBox="1"/>
            <p:nvPr/>
          </p:nvSpPr>
          <p:spPr>
            <a:xfrm>
              <a:off x="497633" y="4696913"/>
              <a:ext cx="34861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sz="1600" dirty="0"/>
                <a:t>Software Engineering</a:t>
              </a:r>
            </a:p>
            <a:p>
              <a:r>
                <a:rPr lang="en-IN" sz="1600" dirty="0"/>
                <a:t>Artificial Intelligence</a:t>
              </a:r>
            </a:p>
            <a:p>
              <a:r>
                <a:rPr lang="en-IN" sz="1600" dirty="0"/>
                <a:t>Discipline-Specific Elective I</a:t>
              </a:r>
            </a:p>
            <a:p>
              <a:r>
                <a:rPr lang="en-IN" sz="1600" dirty="0"/>
                <a:t>Skill Enhancement Course I </a:t>
              </a:r>
            </a:p>
            <a:p>
              <a:r>
                <a:rPr lang="en-IN" sz="1600" dirty="0"/>
                <a:t>Generic Elective II</a:t>
              </a: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47771DE-879C-B7B6-5C54-52EFD57E6298}"/>
                </a:ext>
              </a:extLst>
            </p:cNvPr>
            <p:cNvSpPr/>
            <p:nvPr/>
          </p:nvSpPr>
          <p:spPr>
            <a:xfrm>
              <a:off x="522125" y="4037599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500E0743-4659-E23E-1692-481E632436DC}"/>
                </a:ext>
              </a:extLst>
            </p:cNvPr>
            <p:cNvSpPr/>
            <p:nvPr/>
          </p:nvSpPr>
          <p:spPr>
            <a:xfrm>
              <a:off x="1376855" y="4037599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F93090E-E95C-A1CF-BC80-4D7A0EB435D9}"/>
                </a:ext>
              </a:extLst>
            </p:cNvPr>
            <p:cNvSpPr txBox="1"/>
            <p:nvPr/>
          </p:nvSpPr>
          <p:spPr>
            <a:xfrm>
              <a:off x="775311" y="40974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58CDE8-45F1-2165-F951-C9F94091B89B}"/>
                </a:ext>
              </a:extLst>
            </p:cNvPr>
            <p:cNvSpPr txBox="1"/>
            <p:nvPr/>
          </p:nvSpPr>
          <p:spPr>
            <a:xfrm>
              <a:off x="1646075" y="4115602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4</a:t>
              </a:r>
            </a:p>
          </p:txBody>
        </p:sp>
        <p:sp>
          <p:nvSpPr>
            <p:cNvPr id="96" name="Rounded Rectangle 18">
              <a:extLst>
                <a:ext uri="{FF2B5EF4-FFF2-40B4-BE49-F238E27FC236}">
                  <a16:creationId xmlns:a16="http://schemas.microsoft.com/office/drawing/2014/main" id="{541F2530-8C1F-1812-D253-965D126EAB12}"/>
                </a:ext>
              </a:extLst>
            </p:cNvPr>
            <p:cNvSpPr/>
            <p:nvPr/>
          </p:nvSpPr>
          <p:spPr>
            <a:xfrm>
              <a:off x="530713" y="6090235"/>
              <a:ext cx="3507075" cy="103184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F1A49BF-109A-1E48-0700-12858BC8DA00}"/>
              </a:ext>
            </a:extLst>
          </p:cNvPr>
          <p:cNvGrpSpPr/>
          <p:nvPr/>
        </p:nvGrpSpPr>
        <p:grpSpPr>
          <a:xfrm>
            <a:off x="4379750" y="4269829"/>
            <a:ext cx="3515663" cy="2155820"/>
            <a:chOff x="4379750" y="4037599"/>
            <a:chExt cx="3515663" cy="215582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DF58F3B-4E8F-F422-DE11-CACB8A94E455}"/>
                </a:ext>
              </a:extLst>
            </p:cNvPr>
            <p:cNvSpPr txBox="1"/>
            <p:nvPr/>
          </p:nvSpPr>
          <p:spPr>
            <a:xfrm>
              <a:off x="4398800" y="4682399"/>
              <a:ext cx="34861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dirty="0"/>
                <a:t>Discipline Specific Elective II</a:t>
              </a:r>
            </a:p>
            <a:p>
              <a:r>
                <a:rPr lang="en-IN" dirty="0"/>
                <a:t>Discipline Specific Elective III </a:t>
              </a:r>
            </a:p>
            <a:p>
              <a:r>
                <a:rPr lang="en-IN" sz="1600" dirty="0"/>
                <a:t>Skill Enhancement Course II </a:t>
              </a:r>
            </a:p>
            <a:p>
              <a:r>
                <a:rPr lang="en-IN" sz="1600" dirty="0"/>
                <a:t>Generic Elective III</a:t>
              </a:r>
            </a:p>
            <a:p>
              <a:r>
                <a:rPr lang="en-IN" dirty="0"/>
                <a:t>Field Project</a:t>
              </a:r>
            </a:p>
          </p:txBody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17437338-7DDB-7B83-3CBA-973C7E2B99EB}"/>
                </a:ext>
              </a:extLst>
            </p:cNvPr>
            <p:cNvSpPr/>
            <p:nvPr/>
          </p:nvSpPr>
          <p:spPr>
            <a:xfrm>
              <a:off x="4379750" y="4037599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EEECE1">
                <a:lumMod val="1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01C168DF-0EB4-6F1D-B0CA-512AFAF81CFC}"/>
                </a:ext>
              </a:extLst>
            </p:cNvPr>
            <p:cNvSpPr/>
            <p:nvPr/>
          </p:nvSpPr>
          <p:spPr>
            <a:xfrm>
              <a:off x="5234480" y="4037599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8AEFEA2-5925-4567-6834-39A0E612779F}"/>
                </a:ext>
              </a:extLst>
            </p:cNvPr>
            <p:cNvSpPr txBox="1"/>
            <p:nvPr/>
          </p:nvSpPr>
          <p:spPr>
            <a:xfrm>
              <a:off x="4632936" y="40974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39C2445-ACD8-B284-7D97-139217F5CE2D}"/>
                </a:ext>
              </a:extLst>
            </p:cNvPr>
            <p:cNvSpPr txBox="1"/>
            <p:nvPr/>
          </p:nvSpPr>
          <p:spPr>
            <a:xfrm>
              <a:off x="5503700" y="4115602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5</a:t>
              </a:r>
            </a:p>
          </p:txBody>
        </p:sp>
        <p:sp>
          <p:nvSpPr>
            <p:cNvPr id="103" name="Rounded Rectangle 24">
              <a:extLst>
                <a:ext uri="{FF2B5EF4-FFF2-40B4-BE49-F238E27FC236}">
                  <a16:creationId xmlns:a16="http://schemas.microsoft.com/office/drawing/2014/main" id="{1295EAE9-F4B5-7C9F-11D5-FC171EEE18BF}"/>
                </a:ext>
              </a:extLst>
            </p:cNvPr>
            <p:cNvSpPr/>
            <p:nvPr/>
          </p:nvSpPr>
          <p:spPr>
            <a:xfrm>
              <a:off x="4388338" y="6090235"/>
              <a:ext cx="3507075" cy="103184"/>
            </a:xfrm>
            <a:prstGeom prst="roundRect">
              <a:avLst/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A678333-3FD5-48A5-A9FD-7867C3A390E1}"/>
              </a:ext>
            </a:extLst>
          </p:cNvPr>
          <p:cNvGrpSpPr/>
          <p:nvPr/>
        </p:nvGrpSpPr>
        <p:grpSpPr>
          <a:xfrm>
            <a:off x="8266886" y="4269829"/>
            <a:ext cx="3515663" cy="2155820"/>
            <a:chOff x="8266886" y="4037599"/>
            <a:chExt cx="3515663" cy="215582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3B1B572-8A07-9261-C271-4C8181A0E9B5}"/>
                </a:ext>
              </a:extLst>
            </p:cNvPr>
            <p:cNvSpPr txBox="1"/>
            <p:nvPr/>
          </p:nvSpPr>
          <p:spPr>
            <a:xfrm>
              <a:off x="8299967" y="4665381"/>
              <a:ext cx="34817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sz="1500" dirty="0"/>
                <a:t>Discipline Specific Elective IV </a:t>
              </a:r>
            </a:p>
            <a:p>
              <a:r>
                <a:rPr lang="en-IN" sz="1500" dirty="0"/>
                <a:t>Skill Enhancement Course III</a:t>
              </a:r>
            </a:p>
            <a:p>
              <a:r>
                <a:rPr lang="en-IN" sz="1500" dirty="0"/>
                <a:t>Skill Enhancement Course IV</a:t>
              </a:r>
            </a:p>
            <a:p>
              <a:r>
                <a:rPr lang="en-IN" sz="1500" dirty="0"/>
                <a:t>Generic Elective IV</a:t>
              </a:r>
            </a:p>
            <a:p>
              <a:r>
                <a:rPr lang="en-US" sz="1500" dirty="0"/>
                <a:t>Term Paper or a course from General Elective Basket</a:t>
              </a:r>
              <a:endParaRPr lang="en-IN" sz="1500" dirty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7FC44C32-349F-0675-7DFB-64A11086B26E}"/>
                </a:ext>
              </a:extLst>
            </p:cNvPr>
            <p:cNvSpPr/>
            <p:nvPr/>
          </p:nvSpPr>
          <p:spPr>
            <a:xfrm>
              <a:off x="8266886" y="4037599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4BACC6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23E78A62-6145-18BF-8134-4262E0206DA5}"/>
                </a:ext>
              </a:extLst>
            </p:cNvPr>
            <p:cNvSpPr/>
            <p:nvPr/>
          </p:nvSpPr>
          <p:spPr>
            <a:xfrm>
              <a:off x="9121616" y="4037599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4BACC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BA487BC-36A1-1A55-F0EC-D977C80ED475}"/>
                </a:ext>
              </a:extLst>
            </p:cNvPr>
            <p:cNvSpPr txBox="1"/>
            <p:nvPr/>
          </p:nvSpPr>
          <p:spPr>
            <a:xfrm>
              <a:off x="8520072" y="40974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98735D9-7D54-2505-5E48-93E1C117D1CA}"/>
                </a:ext>
              </a:extLst>
            </p:cNvPr>
            <p:cNvSpPr txBox="1"/>
            <p:nvPr/>
          </p:nvSpPr>
          <p:spPr>
            <a:xfrm>
              <a:off x="9390836" y="4115602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6</a:t>
              </a:r>
            </a:p>
          </p:txBody>
        </p:sp>
        <p:sp>
          <p:nvSpPr>
            <p:cNvPr id="110" name="Rounded Rectangle 30">
              <a:extLst>
                <a:ext uri="{FF2B5EF4-FFF2-40B4-BE49-F238E27FC236}">
                  <a16:creationId xmlns:a16="http://schemas.microsoft.com/office/drawing/2014/main" id="{2C6E06B7-E2E2-B295-F94D-4DC970FF8D8E}"/>
                </a:ext>
              </a:extLst>
            </p:cNvPr>
            <p:cNvSpPr/>
            <p:nvPr/>
          </p:nvSpPr>
          <p:spPr>
            <a:xfrm>
              <a:off x="8275474" y="6090235"/>
              <a:ext cx="3507075" cy="103184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CBCF29E2-D4C5-4FA1-38C4-4C856F6EA3FE}"/>
              </a:ext>
            </a:extLst>
          </p:cNvPr>
          <p:cNvSpPr/>
          <p:nvPr/>
        </p:nvSpPr>
        <p:spPr>
          <a:xfrm>
            <a:off x="701839" y="1882346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A70A6490-8D51-F111-D9BC-8CF4CF39B72D}"/>
              </a:ext>
            </a:extLst>
          </p:cNvPr>
          <p:cNvSpPr/>
          <p:nvPr/>
        </p:nvSpPr>
        <p:spPr>
          <a:xfrm>
            <a:off x="4559465" y="1902525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Partial Circle 113">
            <a:extLst>
              <a:ext uri="{FF2B5EF4-FFF2-40B4-BE49-F238E27FC236}">
                <a16:creationId xmlns:a16="http://schemas.microsoft.com/office/drawing/2014/main" id="{245E1EC7-C80C-0EE7-43A5-62F9560B9A65}"/>
              </a:ext>
            </a:extLst>
          </p:cNvPr>
          <p:cNvSpPr/>
          <p:nvPr/>
        </p:nvSpPr>
        <p:spPr>
          <a:xfrm rot="3600000">
            <a:off x="4567779" y="1902524"/>
            <a:ext cx="457200" cy="457200"/>
          </a:xfrm>
          <a:prstGeom prst="pie">
            <a:avLst>
              <a:gd name="adj1" fmla="val 12696450"/>
              <a:gd name="adj2" fmla="val 19857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CA56855B-0EBA-AE35-4A1F-028108D0F985}"/>
              </a:ext>
            </a:extLst>
          </p:cNvPr>
          <p:cNvSpPr/>
          <p:nvPr/>
        </p:nvSpPr>
        <p:spPr>
          <a:xfrm>
            <a:off x="8446599" y="1914149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5135948E-15D4-14F2-C42A-5755ABC52AA6}"/>
              </a:ext>
            </a:extLst>
          </p:cNvPr>
          <p:cNvSpPr/>
          <p:nvPr/>
        </p:nvSpPr>
        <p:spPr>
          <a:xfrm rot="3600000">
            <a:off x="8454453" y="1914149"/>
            <a:ext cx="457200" cy="457200"/>
          </a:xfrm>
          <a:prstGeom prst="pie">
            <a:avLst>
              <a:gd name="adj1" fmla="val 12696450"/>
              <a:gd name="adj2" fmla="val 18426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7140F045-BC77-35C2-83FB-552CA47ECAAC}"/>
              </a:ext>
            </a:extLst>
          </p:cNvPr>
          <p:cNvSpPr/>
          <p:nvPr/>
        </p:nvSpPr>
        <p:spPr>
          <a:xfrm>
            <a:off x="712396" y="4365390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Partial Circle 119">
            <a:extLst>
              <a:ext uri="{FF2B5EF4-FFF2-40B4-BE49-F238E27FC236}">
                <a16:creationId xmlns:a16="http://schemas.microsoft.com/office/drawing/2014/main" id="{87141251-F968-9D00-F9E4-E58FAB4BE3EF}"/>
              </a:ext>
            </a:extLst>
          </p:cNvPr>
          <p:cNvSpPr/>
          <p:nvPr/>
        </p:nvSpPr>
        <p:spPr>
          <a:xfrm rot="3600000">
            <a:off x="714661" y="4366025"/>
            <a:ext cx="457200" cy="457200"/>
          </a:xfrm>
          <a:prstGeom prst="pie">
            <a:avLst>
              <a:gd name="adj1" fmla="val 12696450"/>
              <a:gd name="adj2" fmla="val 42539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864F5A6B-44A2-5C77-AAC0-56C8122B136A}"/>
              </a:ext>
            </a:extLst>
          </p:cNvPr>
          <p:cNvSpPr/>
          <p:nvPr/>
        </p:nvSpPr>
        <p:spPr>
          <a:xfrm>
            <a:off x="4559465" y="4352297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Partial Circle 121">
            <a:extLst>
              <a:ext uri="{FF2B5EF4-FFF2-40B4-BE49-F238E27FC236}">
                <a16:creationId xmlns:a16="http://schemas.microsoft.com/office/drawing/2014/main" id="{1293EA41-9430-3C8B-9FFD-BAF771FFC850}"/>
              </a:ext>
            </a:extLst>
          </p:cNvPr>
          <p:cNvSpPr/>
          <p:nvPr/>
        </p:nvSpPr>
        <p:spPr>
          <a:xfrm rot="3600000">
            <a:off x="4561332" y="4351758"/>
            <a:ext cx="460907" cy="463655"/>
          </a:xfrm>
          <a:prstGeom prst="pie">
            <a:avLst>
              <a:gd name="adj1" fmla="val 12696450"/>
              <a:gd name="adj2" fmla="val 7747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139CBBCE-4B45-7F2E-785F-3DB6002DF2D0}"/>
              </a:ext>
            </a:extLst>
          </p:cNvPr>
          <p:cNvSpPr/>
          <p:nvPr/>
        </p:nvSpPr>
        <p:spPr>
          <a:xfrm>
            <a:off x="8454454" y="4382003"/>
            <a:ext cx="457200" cy="457200"/>
          </a:xfrm>
          <a:prstGeom prst="flowChartConnector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tial Circle 124">
            <a:extLst>
              <a:ext uri="{FF2B5EF4-FFF2-40B4-BE49-F238E27FC236}">
                <a16:creationId xmlns:a16="http://schemas.microsoft.com/office/drawing/2014/main" id="{73FE3D77-759C-D584-AFCD-BAD2D5164DBC}"/>
              </a:ext>
            </a:extLst>
          </p:cNvPr>
          <p:cNvSpPr/>
          <p:nvPr/>
        </p:nvSpPr>
        <p:spPr>
          <a:xfrm rot="3600000">
            <a:off x="701839" y="1880663"/>
            <a:ext cx="457200" cy="457200"/>
          </a:xfrm>
          <a:prstGeom prst="pie">
            <a:avLst>
              <a:gd name="adj1" fmla="val 12696450"/>
              <a:gd name="adj2" fmla="val 164254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8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81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BCA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dirty="0">
                <a:solidFill>
                  <a:srgbClr val="4BACC6">
                    <a:lumMod val="50000"/>
                  </a:srgbClr>
                </a:solidFill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 years (6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143555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23125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Enrolment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3 years, offering flexible fee starting at INR 23125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0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Master of Computer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620085" y="4685792"/>
            <a:ext cx="29544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Cavolini" panose="03000502040302020204" pitchFamily="66" charset="0"/>
                <a:cs typeface="Cavolini" panose="03000502040302020204" pitchFamily="66" charset="0"/>
              </a:rPr>
              <a:t>An online degree to make learning close to reality.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1FAEFD8-A49E-D343-2844-E1A942AF9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83473" y="4484947"/>
            <a:ext cx="2099791" cy="198679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350892" y="3739898"/>
            <a:ext cx="3420318" cy="962876"/>
            <a:chOff x="1" y="4268575"/>
            <a:chExt cx="3420318" cy="96287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1" y="4268575"/>
              <a:ext cx="239344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Computational Analysis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202076" y="5136418"/>
            <a:ext cx="2868783" cy="819406"/>
            <a:chOff x="143082" y="5519879"/>
            <a:chExt cx="2868783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143082" y="5519879"/>
              <a:ext cx="17576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Coding skills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2065681" y="2904972"/>
            <a:ext cx="2739652" cy="1095606"/>
            <a:chOff x="1167392" y="3359414"/>
            <a:chExt cx="2739652" cy="1095606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1167392" y="3359414"/>
              <a:ext cx="1663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Ethics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4373133" y="2070613"/>
            <a:ext cx="2439690" cy="1527239"/>
            <a:chOff x="3065256" y="2163888"/>
            <a:chExt cx="2439690" cy="152723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3065256" y="2163888"/>
              <a:ext cx="24396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Communication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289700"/>
            <a:ext cx="2947346" cy="771930"/>
            <a:chOff x="9036219" y="5690684"/>
            <a:chExt cx="2947346" cy="771930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090160" y="5690684"/>
              <a:ext cx="189340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Life-long learning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4022068"/>
            <a:ext cx="3890846" cy="869918"/>
            <a:chOff x="7870762" y="3313910"/>
            <a:chExt cx="3890846" cy="869918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50363" y="3313910"/>
              <a:ext cx="271124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Individual and teamwork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694150"/>
            <a:ext cx="3057685" cy="1372399"/>
            <a:chOff x="6857645" y="2151030"/>
            <a:chExt cx="3057685" cy="137239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95656" y="2151030"/>
              <a:ext cx="22196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Societal Impact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10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45EA3D-2399-361B-3787-1C1A1689599D}"/>
              </a:ext>
            </a:extLst>
          </p:cNvPr>
          <p:cNvSpPr/>
          <p:nvPr/>
        </p:nvSpPr>
        <p:spPr>
          <a:xfrm>
            <a:off x="3062514" y="0"/>
            <a:ext cx="9129488" cy="6858000"/>
          </a:xfrm>
          <a:custGeom>
            <a:avLst/>
            <a:gdLst>
              <a:gd name="connsiteX0" fmla="*/ 4905828 w 8548916"/>
              <a:gd name="connsiteY0" fmla="*/ 0 h 6858000"/>
              <a:gd name="connsiteX1" fmla="*/ 8548916 w 8548916"/>
              <a:gd name="connsiteY1" fmla="*/ 0 h 6858000"/>
              <a:gd name="connsiteX2" fmla="*/ 8548916 w 8548916"/>
              <a:gd name="connsiteY2" fmla="*/ 6858000 h 6858000"/>
              <a:gd name="connsiteX3" fmla="*/ 0 w 8548916"/>
              <a:gd name="connsiteY3" fmla="*/ 6858000 h 6858000"/>
              <a:gd name="connsiteX4" fmla="*/ 0 w 8548916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8916" h="6858000">
                <a:moveTo>
                  <a:pt x="4905828" y="0"/>
                </a:moveTo>
                <a:lnTo>
                  <a:pt x="8548916" y="0"/>
                </a:lnTo>
                <a:lnTo>
                  <a:pt x="8548916" y="6858000"/>
                </a:lnTo>
                <a:lnTo>
                  <a:pt x="0" y="6858000"/>
                </a:lnTo>
                <a:lnTo>
                  <a:pt x="0" y="6857999"/>
                </a:lnTo>
                <a:close/>
              </a:path>
            </a:pathLst>
          </a:custGeom>
          <a:solidFill>
            <a:srgbClr val="F682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Title 1">
            <a:extLst>
              <a:ext uri="{FF2B5EF4-FFF2-40B4-BE49-F238E27FC236}">
                <a16:creationId xmlns:a16="http://schemas.microsoft.com/office/drawing/2014/main" id="{3F3C8C4D-A390-8E6E-C9A5-3777A72B4A00}"/>
              </a:ext>
            </a:extLst>
          </p:cNvPr>
          <p:cNvSpPr txBox="1">
            <a:spLocks/>
          </p:cNvSpPr>
          <p:nvPr/>
        </p:nvSpPr>
        <p:spPr>
          <a:xfrm>
            <a:off x="224900" y="365125"/>
            <a:ext cx="663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Master of Computer Applications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1AE28F-6328-567A-D31C-4272597AD8F7}"/>
              </a:ext>
            </a:extLst>
          </p:cNvPr>
          <p:cNvSpPr txBox="1"/>
          <p:nvPr/>
        </p:nvSpPr>
        <p:spPr>
          <a:xfrm>
            <a:off x="4825353" y="5768571"/>
            <a:ext cx="7188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Some of the major tools covered in the curriculum…</a:t>
            </a: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6DA1BEF0-2F17-5B21-E8A1-596FCBC4C460}"/>
              </a:ext>
            </a:extLst>
          </p:cNvPr>
          <p:cNvSpPr txBox="1">
            <a:spLocks/>
          </p:cNvSpPr>
          <p:nvPr/>
        </p:nvSpPr>
        <p:spPr>
          <a:xfrm>
            <a:off x="334406" y="1524276"/>
            <a:ext cx="388266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Sitka Text" panose="02000505000000020004" pitchFamily="2" charset="0"/>
              </a:rPr>
              <a:t>SALIENT FEATURES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Industry Centric Program Structure 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Holistic Development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Contemporary Curriculum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Projects Based Learning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Industry Immersion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Professional Enhancement Courses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sz="2000" dirty="0">
                <a:latin typeface="Sitka Text" panose="02000505000000020004" pitchFamily="2" charset="0"/>
              </a:rPr>
              <a:t>Comprehensive Software Skills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485D3B-8FD7-1B72-0C32-34ED2DF5AF6E}"/>
              </a:ext>
            </a:extLst>
          </p:cNvPr>
          <p:cNvGrpSpPr/>
          <p:nvPr/>
        </p:nvGrpSpPr>
        <p:grpSpPr>
          <a:xfrm>
            <a:off x="4825353" y="715176"/>
            <a:ext cx="7305324" cy="4923420"/>
            <a:chOff x="4711053" y="962826"/>
            <a:chExt cx="7305324" cy="492342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D2EDEBF-9502-102D-4456-2B7D3AC39C51}"/>
                </a:ext>
              </a:extLst>
            </p:cNvPr>
            <p:cNvSpPr/>
            <p:nvPr/>
          </p:nvSpPr>
          <p:spPr>
            <a:xfrm>
              <a:off x="4711053" y="497184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1C32F5A7-5297-D34F-1C1B-D8BA1182876A}"/>
                </a:ext>
              </a:extLst>
            </p:cNvPr>
            <p:cNvSpPr/>
            <p:nvPr/>
          </p:nvSpPr>
          <p:spPr>
            <a:xfrm>
              <a:off x="7648209" y="497184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168DA22-8C93-63E5-49BD-95C1EBEBC0A3}"/>
                </a:ext>
              </a:extLst>
            </p:cNvPr>
            <p:cNvSpPr/>
            <p:nvPr/>
          </p:nvSpPr>
          <p:spPr>
            <a:xfrm>
              <a:off x="6179631" y="497184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ADD111A6-A651-977A-7ACB-3BCD4F796569}"/>
                </a:ext>
              </a:extLst>
            </p:cNvPr>
            <p:cNvSpPr/>
            <p:nvPr/>
          </p:nvSpPr>
          <p:spPr>
            <a:xfrm>
              <a:off x="9116787" y="497184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AD69231-5554-6657-B730-58526AA189DF}"/>
                </a:ext>
              </a:extLst>
            </p:cNvPr>
            <p:cNvSpPr/>
            <p:nvPr/>
          </p:nvSpPr>
          <p:spPr>
            <a:xfrm>
              <a:off x="10585364" y="497184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5DF13EB3-BD37-A838-4F95-7B8B4F1503F7}"/>
                </a:ext>
              </a:extLst>
            </p:cNvPr>
            <p:cNvSpPr/>
            <p:nvPr/>
          </p:nvSpPr>
          <p:spPr>
            <a:xfrm>
              <a:off x="7650743" y="3969591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0F7FA98C-DE07-49A4-E8C9-2AAAB855D402}"/>
                </a:ext>
              </a:extLst>
            </p:cNvPr>
            <p:cNvSpPr/>
            <p:nvPr/>
          </p:nvSpPr>
          <p:spPr>
            <a:xfrm>
              <a:off x="6182165" y="3969591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D07E6735-422B-93E8-8959-2CC8D0DA5258}"/>
                </a:ext>
              </a:extLst>
            </p:cNvPr>
            <p:cNvSpPr/>
            <p:nvPr/>
          </p:nvSpPr>
          <p:spPr>
            <a:xfrm>
              <a:off x="9119321" y="3969591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C60AC19A-C178-9F06-416A-D9E9228E2EFE}"/>
                </a:ext>
              </a:extLst>
            </p:cNvPr>
            <p:cNvSpPr/>
            <p:nvPr/>
          </p:nvSpPr>
          <p:spPr>
            <a:xfrm>
              <a:off x="10587898" y="3969591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A122A3E-1AA5-1589-9F9D-67912B3A39BA}"/>
                </a:ext>
              </a:extLst>
            </p:cNvPr>
            <p:cNvSpPr/>
            <p:nvPr/>
          </p:nvSpPr>
          <p:spPr>
            <a:xfrm>
              <a:off x="7653277" y="296733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7F1B37A5-041A-1AF6-4A28-87C309264DE0}"/>
                </a:ext>
              </a:extLst>
            </p:cNvPr>
            <p:cNvSpPr/>
            <p:nvPr/>
          </p:nvSpPr>
          <p:spPr>
            <a:xfrm>
              <a:off x="6184699" y="296733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CA9C6B13-7A19-4BB0-AA13-B5DB0FC7AC3E}"/>
                </a:ext>
              </a:extLst>
            </p:cNvPr>
            <p:cNvSpPr/>
            <p:nvPr/>
          </p:nvSpPr>
          <p:spPr>
            <a:xfrm>
              <a:off x="9121855" y="296733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0C48F637-5A20-1C85-F200-9F49A44A35AE}"/>
                </a:ext>
              </a:extLst>
            </p:cNvPr>
            <p:cNvSpPr/>
            <p:nvPr/>
          </p:nvSpPr>
          <p:spPr>
            <a:xfrm>
              <a:off x="10590432" y="296733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B99AB13-850E-DCD1-4477-7CB608D8AD99}"/>
                </a:ext>
              </a:extLst>
            </p:cNvPr>
            <p:cNvSpPr/>
            <p:nvPr/>
          </p:nvSpPr>
          <p:spPr>
            <a:xfrm>
              <a:off x="7655811" y="1965081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BABFA52-68A4-993A-D3A5-192B675221BC}"/>
                </a:ext>
              </a:extLst>
            </p:cNvPr>
            <p:cNvSpPr/>
            <p:nvPr/>
          </p:nvSpPr>
          <p:spPr>
            <a:xfrm>
              <a:off x="9124389" y="1965081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4204C119-6B24-420B-7FED-420DD273C209}"/>
                </a:ext>
              </a:extLst>
            </p:cNvPr>
            <p:cNvSpPr/>
            <p:nvPr/>
          </p:nvSpPr>
          <p:spPr>
            <a:xfrm>
              <a:off x="10592966" y="1965081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4BAFAD0-4464-3002-0F2D-1A7A178E3E92}"/>
                </a:ext>
              </a:extLst>
            </p:cNvPr>
            <p:cNvSpPr/>
            <p:nvPr/>
          </p:nvSpPr>
          <p:spPr>
            <a:xfrm>
              <a:off x="7658345" y="96282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947C04F3-CD4F-0F14-FA26-4ED828F5B5DD}"/>
                </a:ext>
              </a:extLst>
            </p:cNvPr>
            <p:cNvSpPr/>
            <p:nvPr/>
          </p:nvSpPr>
          <p:spPr>
            <a:xfrm>
              <a:off x="9126923" y="96282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BB3E4D78-9F1B-79FB-0833-C012D52DBC29}"/>
                </a:ext>
              </a:extLst>
            </p:cNvPr>
            <p:cNvSpPr/>
            <p:nvPr/>
          </p:nvSpPr>
          <p:spPr>
            <a:xfrm>
              <a:off x="10595500" y="962826"/>
              <a:ext cx="1371600" cy="914400"/>
            </a:xfrm>
            <a:prstGeom prst="roundRect">
              <a:avLst>
                <a:gd name="adj" fmla="val 1319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6" name="Picture 4" descr="spss-1-logo-png-transparent - Rens van de Schoot">
              <a:extLst>
                <a:ext uri="{FF2B5EF4-FFF2-40B4-BE49-F238E27FC236}">
                  <a16:creationId xmlns:a16="http://schemas.microsoft.com/office/drawing/2014/main" id="{80098674-A436-FB01-CDB7-FE4F288DB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00" b="30555"/>
            <a:stretch/>
          </p:blipFill>
          <p:spPr bwMode="auto">
            <a:xfrm>
              <a:off x="9332255" y="1262363"/>
              <a:ext cx="955868" cy="37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8">
              <a:extLst>
                <a:ext uri="{FF2B5EF4-FFF2-40B4-BE49-F238E27FC236}">
                  <a16:creationId xmlns:a16="http://schemas.microsoft.com/office/drawing/2014/main" id="{0226493A-9A1D-97F7-7A29-60B291971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3762" y="2191149"/>
              <a:ext cx="1297624" cy="52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04DA318-3943-BA85-B111-71F4CE48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6900" y="2166878"/>
              <a:ext cx="1203730" cy="476790"/>
            </a:xfrm>
            <a:prstGeom prst="rect">
              <a:avLst/>
            </a:prstGeom>
          </p:spPr>
        </p:pic>
        <p:pic>
          <p:nvPicPr>
            <p:cNvPr id="140" name="Picture 10" descr="Download Python Logo Free PNG photo images and clipart | FreePNGImg">
              <a:extLst>
                <a:ext uri="{FF2B5EF4-FFF2-40B4-BE49-F238E27FC236}">
                  <a16:creationId xmlns:a16="http://schemas.microsoft.com/office/drawing/2014/main" id="{E08207F2-EC6A-AC0A-08AD-69DABFFFB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0" t="18546" r="12664" b="15948"/>
            <a:stretch/>
          </p:blipFill>
          <p:spPr bwMode="auto">
            <a:xfrm>
              <a:off x="7860635" y="1993372"/>
              <a:ext cx="102508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12" descr="Tableau full logo transparent PNG - StickPNG">
              <a:extLst>
                <a:ext uri="{FF2B5EF4-FFF2-40B4-BE49-F238E27FC236}">
                  <a16:creationId xmlns:a16="http://schemas.microsoft.com/office/drawing/2014/main" id="{566F23B6-46DE-7F02-46CE-B3ADE5840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022" y="3071523"/>
              <a:ext cx="1193893" cy="671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26" descr="Oracle Logo png download - 1230*339 - Free Transparent Logo png Download. -  CleanPNG / KissPNG">
              <a:extLst>
                <a:ext uri="{FF2B5EF4-FFF2-40B4-BE49-F238E27FC236}">
                  <a16:creationId xmlns:a16="http://schemas.microsoft.com/office/drawing/2014/main" id="{61D027C4-A1C9-D891-129E-9DBFA6BBB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8556" r="93222">
                          <a14:foregroundMark x1="11556" y1="32308" x2="5778" y2="41154"/>
                          <a14:foregroundMark x1="5778" y1="41154" x2="8556" y2="60385"/>
                          <a14:foregroundMark x1="8556" y1="60385" x2="18111" y2="64231"/>
                          <a14:foregroundMark x1="18111" y1="64231" x2="20667" y2="41154"/>
                          <a14:foregroundMark x1="20667" y1="41154" x2="10222" y2="30000"/>
                          <a14:foregroundMark x1="44778" y1="35769" x2="41111" y2="53846"/>
                          <a14:foregroundMark x1="41111" y1="53846" x2="44667" y2="35385"/>
                          <a14:foregroundMark x1="44667" y1="35385" x2="48889" y2="55385"/>
                          <a14:foregroundMark x1="48889" y1="55385" x2="43889" y2="61538"/>
                          <a14:foregroundMark x1="64778" y1="32308" x2="59111" y2="33846"/>
                          <a14:foregroundMark x1="59111" y1="33846" x2="53889" y2="46154"/>
                          <a14:foregroundMark x1="53889" y1="46154" x2="58333" y2="62692"/>
                          <a14:foregroundMark x1="58333" y1="62692" x2="63333" y2="63462"/>
                          <a14:foregroundMark x1="67444" y1="32308" x2="67667" y2="54231"/>
                          <a14:foregroundMark x1="67667" y1="54231" x2="72778" y2="62692"/>
                          <a14:foregroundMark x1="72778" y1="62692" x2="77222" y2="65000"/>
                          <a14:foregroundMark x1="90444" y1="31154" x2="84222" y2="35000"/>
                          <a14:foregroundMark x1="84222" y1="35000" x2="79444" y2="53077"/>
                          <a14:foregroundMark x1="79444" y1="53077" x2="84333" y2="63462"/>
                          <a14:foregroundMark x1="84333" y1="63462" x2="90333" y2="66154"/>
                          <a14:foregroundMark x1="93222" y1="30000" x2="93000" y2="29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457" y="4189085"/>
              <a:ext cx="1288306" cy="53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6" descr="RStudio Logo Usage Guidelines - RStudio">
              <a:extLst>
                <a:ext uri="{FF2B5EF4-FFF2-40B4-BE49-F238E27FC236}">
                  <a16:creationId xmlns:a16="http://schemas.microsoft.com/office/drawing/2014/main" id="{656A1F35-4C19-1B50-7394-633E52390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9589" y="1243136"/>
              <a:ext cx="1183150" cy="415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Java Logo PNG Transparent (1) – Brands Logos">
              <a:extLst>
                <a:ext uri="{FF2B5EF4-FFF2-40B4-BE49-F238E27FC236}">
                  <a16:creationId xmlns:a16="http://schemas.microsoft.com/office/drawing/2014/main" id="{84FCC1BD-759F-450F-CD12-86A44781ED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1" r="5269"/>
            <a:stretch/>
          </p:blipFill>
          <p:spPr bwMode="auto">
            <a:xfrm>
              <a:off x="10912959" y="3974269"/>
              <a:ext cx="716409" cy="857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0557FC-3A2E-3043-D974-DE43F926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76094" y="5158384"/>
              <a:ext cx="1133831" cy="61236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C02D82-B86B-B8D3-1E67-13D46013F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5230" r="24772"/>
            <a:stretch/>
          </p:blipFill>
          <p:spPr>
            <a:xfrm>
              <a:off x="10912959" y="5021333"/>
              <a:ext cx="761718" cy="856485"/>
            </a:xfrm>
            <a:prstGeom prst="rect">
              <a:avLst/>
            </a:prstGeom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0B7E744-B574-BDF4-8DAB-7AD470BA3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529" y="5201989"/>
              <a:ext cx="1182648" cy="551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Your custom development solution with React JS| Ubidreams">
              <a:extLst>
                <a:ext uri="{FF2B5EF4-FFF2-40B4-BE49-F238E27FC236}">
                  <a16:creationId xmlns:a16="http://schemas.microsoft.com/office/drawing/2014/main" id="{1D3D57CF-94BE-2E85-1085-B77837576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5" r="19162"/>
            <a:stretch/>
          </p:blipFill>
          <p:spPr bwMode="auto">
            <a:xfrm>
              <a:off x="9360875" y="5000810"/>
              <a:ext cx="883422" cy="85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Github Logo Vector Art, Icons, and Graphics for Free Download">
              <a:extLst>
                <a:ext uri="{FF2B5EF4-FFF2-40B4-BE49-F238E27FC236}">
                  <a16:creationId xmlns:a16="http://schemas.microsoft.com/office/drawing/2014/main" id="{957A11E3-A9D3-52D6-84D1-192275E48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14"/>
            <a:stretch/>
          </p:blipFill>
          <p:spPr bwMode="auto">
            <a:xfrm>
              <a:off x="7994404" y="5082226"/>
              <a:ext cx="700701" cy="73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30A7ED-E077-8BD3-041B-1AFD1F16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44225" y="3353665"/>
              <a:ext cx="1199896" cy="287975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9E5D7D0C-FE53-F0D1-D17B-D2747877E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1403" y="4265824"/>
              <a:ext cx="1240264" cy="320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A52CA80-1881-8DB2-C300-590053D84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265" y="3321993"/>
              <a:ext cx="1050307" cy="31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Linux Logo PNG, Linux Icon Free Download - Free Transparent PNG Logos">
              <a:extLst>
                <a:ext uri="{FF2B5EF4-FFF2-40B4-BE49-F238E27FC236}">
                  <a16:creationId xmlns:a16="http://schemas.microsoft.com/office/drawing/2014/main" id="{0A5B9E1A-8648-A4BE-4A90-3F7450E10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4404" y="1050482"/>
              <a:ext cx="748109" cy="74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16564D87-515C-BF7E-FF2D-55CE5852BD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94" b="17808"/>
            <a:stretch/>
          </p:blipFill>
          <p:spPr bwMode="auto">
            <a:xfrm>
              <a:off x="10443198" y="3105550"/>
              <a:ext cx="1573179" cy="63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Google Cloud Partnering With Lendlease on 'Built World' | Datamation">
              <a:extLst>
                <a:ext uri="{FF2B5EF4-FFF2-40B4-BE49-F238E27FC236}">
                  <a16:creationId xmlns:a16="http://schemas.microsoft.com/office/drawing/2014/main" id="{F1AA0187-E472-4727-F328-B9089DF109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38" b="14132"/>
            <a:stretch/>
          </p:blipFill>
          <p:spPr bwMode="auto">
            <a:xfrm>
              <a:off x="9264150" y="3968612"/>
              <a:ext cx="1076873" cy="880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66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B28BC-58AE-BB07-3BF5-9027A336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Electives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E8D9090-7076-FA83-8083-BEF4AFB580B9}"/>
              </a:ext>
            </a:extLst>
          </p:cNvPr>
          <p:cNvSpPr/>
          <p:nvPr/>
        </p:nvSpPr>
        <p:spPr>
          <a:xfrm>
            <a:off x="3133306" y="3565540"/>
            <a:ext cx="2279938" cy="1965463"/>
          </a:xfrm>
          <a:prstGeom prst="hexagon">
            <a:avLst/>
          </a:prstGeom>
          <a:solidFill>
            <a:srgbClr val="029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09A9646-41E4-E4DF-50A3-377A6739CE5D}"/>
              </a:ext>
            </a:extLst>
          </p:cNvPr>
          <p:cNvSpPr/>
          <p:nvPr/>
        </p:nvSpPr>
        <p:spPr>
          <a:xfrm>
            <a:off x="3117196" y="1551746"/>
            <a:ext cx="2279938" cy="1965463"/>
          </a:xfrm>
          <a:prstGeom prst="hexagon">
            <a:avLst/>
          </a:prstGeom>
          <a:solidFill>
            <a:srgbClr val="EC3E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A71051F-E779-0AAD-8DD7-A156C3CD197C}"/>
              </a:ext>
            </a:extLst>
          </p:cNvPr>
          <p:cNvSpPr/>
          <p:nvPr/>
        </p:nvSpPr>
        <p:spPr>
          <a:xfrm>
            <a:off x="6799703" y="1511624"/>
            <a:ext cx="2279938" cy="1965463"/>
          </a:xfrm>
          <a:prstGeom prst="hexagon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B64451C-AF86-AB21-10CC-C474386B49A8}"/>
              </a:ext>
            </a:extLst>
          </p:cNvPr>
          <p:cNvSpPr/>
          <p:nvPr/>
        </p:nvSpPr>
        <p:spPr>
          <a:xfrm>
            <a:off x="8644660" y="2518521"/>
            <a:ext cx="2279938" cy="1965463"/>
          </a:xfrm>
          <a:prstGeom prst="hexagon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5F5BD619-4413-A7AB-1265-AF0497F3B8B1}"/>
              </a:ext>
            </a:extLst>
          </p:cNvPr>
          <p:cNvSpPr/>
          <p:nvPr/>
        </p:nvSpPr>
        <p:spPr>
          <a:xfrm>
            <a:off x="1267403" y="2582808"/>
            <a:ext cx="2279938" cy="1965463"/>
          </a:xfrm>
          <a:prstGeom prst="hexagon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21FF3-443F-38E3-983F-7319FD34F334}"/>
              </a:ext>
            </a:extLst>
          </p:cNvPr>
          <p:cNvSpPr txBox="1"/>
          <p:nvPr/>
        </p:nvSpPr>
        <p:spPr>
          <a:xfrm>
            <a:off x="1652992" y="2988407"/>
            <a:ext cx="1508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Marketing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C42EDD-0DEF-1F25-F173-202B9C4B3820}"/>
              </a:ext>
            </a:extLst>
          </p:cNvPr>
          <p:cNvSpPr/>
          <p:nvPr/>
        </p:nvSpPr>
        <p:spPr>
          <a:xfrm>
            <a:off x="1492972" y="3440189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27716B-E395-F625-730E-3063672B1CE6}"/>
              </a:ext>
            </a:extLst>
          </p:cNvPr>
          <p:cNvGrpSpPr/>
          <p:nvPr/>
        </p:nvGrpSpPr>
        <p:grpSpPr>
          <a:xfrm>
            <a:off x="7025272" y="1776804"/>
            <a:ext cx="1828800" cy="1200329"/>
            <a:chOff x="418041" y="3081233"/>
            <a:chExt cx="1828800" cy="1200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DDDFAE-7B1B-9AD8-53A2-0145908531E9}"/>
                </a:ext>
              </a:extLst>
            </p:cNvPr>
            <p:cNvSpPr txBox="1"/>
            <p:nvPr/>
          </p:nvSpPr>
          <p:spPr>
            <a:xfrm>
              <a:off x="468479" y="3081233"/>
              <a:ext cx="176014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Web Development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B4C154-1D85-3D0B-5C19-7C87ADEBEA6A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21B63D-A7AB-3768-768F-E9CAEF0190CD}"/>
              </a:ext>
            </a:extLst>
          </p:cNvPr>
          <p:cNvGrpSpPr/>
          <p:nvPr/>
        </p:nvGrpSpPr>
        <p:grpSpPr>
          <a:xfrm>
            <a:off x="3141524" y="4085213"/>
            <a:ext cx="2330882" cy="481045"/>
            <a:chOff x="215204" y="3398314"/>
            <a:chExt cx="2330882" cy="4810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B1EEEA-72A5-9B99-4759-140CAD8C22EB}"/>
                </a:ext>
              </a:extLst>
            </p:cNvPr>
            <p:cNvSpPr txBox="1"/>
            <p:nvPr/>
          </p:nvSpPr>
          <p:spPr>
            <a:xfrm>
              <a:off x="215204" y="3398314"/>
              <a:ext cx="2330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Research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D47BA1-BE4B-D3B8-9B66-D01012C5C751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CA84D3-3720-9CE1-F44D-C8770405B6B8}"/>
              </a:ext>
            </a:extLst>
          </p:cNvPr>
          <p:cNvGrpSpPr/>
          <p:nvPr/>
        </p:nvGrpSpPr>
        <p:grpSpPr>
          <a:xfrm>
            <a:off x="3363758" y="1879177"/>
            <a:ext cx="1828800" cy="461665"/>
            <a:chOff x="418041" y="3441859"/>
            <a:chExt cx="1828800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3A0B85-83EB-665B-FBB5-4C17516E1D07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Finance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A033E2-DC83-7EC6-6036-E4F712E7B867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EF2BC2-38E8-BE75-A76D-247AAE242B6C}"/>
              </a:ext>
            </a:extLst>
          </p:cNvPr>
          <p:cNvGrpSpPr/>
          <p:nvPr/>
        </p:nvGrpSpPr>
        <p:grpSpPr>
          <a:xfrm>
            <a:off x="8728793" y="2846541"/>
            <a:ext cx="2160803" cy="1200329"/>
            <a:chOff x="225661" y="3050766"/>
            <a:chExt cx="2160803" cy="120032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6D53C3-EC96-AFAC-C7D6-ABC7A9073249}"/>
                </a:ext>
              </a:extLst>
            </p:cNvPr>
            <p:cNvSpPr txBox="1"/>
            <p:nvPr/>
          </p:nvSpPr>
          <p:spPr>
            <a:xfrm>
              <a:off x="225661" y="3050766"/>
              <a:ext cx="216080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Professional Enhancement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5E90A14-0A78-5B6E-A938-83BBE0FFF82E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Graphic 55" descr="Shopping cart with solid fill">
            <a:extLst>
              <a:ext uri="{FF2B5EF4-FFF2-40B4-BE49-F238E27FC236}">
                <a16:creationId xmlns:a16="http://schemas.microsoft.com/office/drawing/2014/main" id="{518884BA-1CD8-08C0-1D56-CE70CDDF3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3912" y="2611355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8" name="Graphic 57" descr="Briefcase with solid fill">
            <a:extLst>
              <a:ext uri="{FF2B5EF4-FFF2-40B4-BE49-F238E27FC236}">
                <a16:creationId xmlns:a16="http://schemas.microsoft.com/office/drawing/2014/main" id="{08894062-3EAD-5427-E897-EDE8ADDFE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90018" y="2522280"/>
            <a:ext cx="427009" cy="427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9" name="Graphic 58" descr="Coins with solid fill">
            <a:extLst>
              <a:ext uri="{FF2B5EF4-FFF2-40B4-BE49-F238E27FC236}">
                <a16:creationId xmlns:a16="http://schemas.microsoft.com/office/drawing/2014/main" id="{6DE8EA79-ADE6-27B4-2B8A-2C181F4C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77133" y="1649313"/>
            <a:ext cx="380567" cy="3805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0" name="Graphic 59" descr="Circles with arrows with solid fill">
            <a:extLst>
              <a:ext uri="{FF2B5EF4-FFF2-40B4-BE49-F238E27FC236}">
                <a16:creationId xmlns:a16="http://schemas.microsoft.com/office/drawing/2014/main" id="{F758B33A-F88C-BD7D-E459-1240BC836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792438" y="1540968"/>
            <a:ext cx="326685" cy="326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2" name="Graphic 61" descr="Research with solid fill">
            <a:extLst>
              <a:ext uri="{FF2B5EF4-FFF2-40B4-BE49-F238E27FC236}">
                <a16:creationId xmlns:a16="http://schemas.microsoft.com/office/drawing/2014/main" id="{DF411406-350E-0D03-2FC5-FB62B4BDCF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027929" y="3725789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E9FABDE-B206-5EF0-8754-BE56E9A8467B}"/>
              </a:ext>
            </a:extLst>
          </p:cNvPr>
          <p:cNvSpPr txBox="1"/>
          <p:nvPr/>
        </p:nvSpPr>
        <p:spPr>
          <a:xfrm>
            <a:off x="1428712" y="3387031"/>
            <a:ext cx="1941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Marketing Management, Consumer Behaviour, Digital and Social Media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Marketing, Customer Relationship Management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48812B-6507-4090-6311-0D4066DB49B9}"/>
              </a:ext>
            </a:extLst>
          </p:cNvPr>
          <p:cNvSpPr txBox="1"/>
          <p:nvPr/>
        </p:nvSpPr>
        <p:spPr>
          <a:xfrm>
            <a:off x="3513199" y="2301775"/>
            <a:ext cx="16226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Finance, International Financial Management, International Banking &amp; Forex Management, Security Analysis &amp; Portfolio Management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052E2A-38BF-A947-63E9-2800BB41AE21}"/>
              </a:ext>
            </a:extLst>
          </p:cNvPr>
          <p:cNvSpPr txBox="1"/>
          <p:nvPr/>
        </p:nvSpPr>
        <p:spPr>
          <a:xfrm>
            <a:off x="3400457" y="4581547"/>
            <a:ext cx="171341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Fundamentals of Research, Research Methods &amp; Design, Research Project –I, 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Research Project -II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3EF7B8-12E9-6A87-B213-D6AF2BF65EAB}"/>
              </a:ext>
            </a:extLst>
          </p:cNvPr>
          <p:cNvGrpSpPr/>
          <p:nvPr/>
        </p:nvGrpSpPr>
        <p:grpSpPr>
          <a:xfrm>
            <a:off x="6814839" y="3523762"/>
            <a:ext cx="2279938" cy="1965463"/>
            <a:chOff x="4966989" y="2542687"/>
            <a:chExt cx="2279938" cy="1965463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65CD4FE6-7E5B-4948-1F3A-CCE07F3D1A99}"/>
                </a:ext>
              </a:extLst>
            </p:cNvPr>
            <p:cNvSpPr/>
            <p:nvPr/>
          </p:nvSpPr>
          <p:spPr>
            <a:xfrm>
              <a:off x="4966989" y="2542687"/>
              <a:ext cx="2279938" cy="1965463"/>
            </a:xfrm>
            <a:prstGeom prst="hexagon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F4EEC71-89F8-108C-7505-6A3AA1091D49}"/>
                </a:ext>
              </a:extLst>
            </p:cNvPr>
            <p:cNvGrpSpPr/>
            <p:nvPr/>
          </p:nvGrpSpPr>
          <p:grpSpPr>
            <a:xfrm>
              <a:off x="5192558" y="3076874"/>
              <a:ext cx="1828800" cy="830997"/>
              <a:chOff x="418041" y="3441859"/>
              <a:chExt cx="1828800" cy="83099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3A35B7-9A57-0661-D8DB-D10296178EFE}"/>
                  </a:ext>
                </a:extLst>
              </p:cNvPr>
              <p:cNvSpPr txBox="1"/>
              <p:nvPr/>
            </p:nvSpPr>
            <p:spPr>
              <a:xfrm>
                <a:off x="468649" y="3441859"/>
                <a:ext cx="16907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Data Science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54025D7-211C-7C51-0E2F-EA2DAB922053}"/>
                  </a:ext>
                </a:extLst>
              </p:cNvPr>
              <p:cNvSpPr/>
              <p:nvPr/>
            </p:nvSpPr>
            <p:spPr>
              <a:xfrm>
                <a:off x="418041" y="3879359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" name="Graphic 56" descr="Statistics outline">
              <a:extLst>
                <a:ext uri="{FF2B5EF4-FFF2-40B4-BE49-F238E27FC236}">
                  <a16:creationId xmlns:a16="http://schemas.microsoft.com/office/drawing/2014/main" id="{5FC8F358-F1AF-925F-22A3-F052E239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876126" y="2658980"/>
              <a:ext cx="461665" cy="461665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2B444E-EED8-FF33-1BCF-13E4E63B4590}"/>
                </a:ext>
              </a:extLst>
            </p:cNvPr>
            <p:cNvSpPr txBox="1"/>
            <p:nvPr/>
          </p:nvSpPr>
          <p:spPr>
            <a:xfrm>
              <a:off x="5255965" y="3521154"/>
              <a:ext cx="16971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Probability and Statistics, Data Science Toolbox,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Advance Data Visualization,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Machine Learning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131E192-3145-65D1-A2FE-9AEC026EF158}"/>
              </a:ext>
            </a:extLst>
          </p:cNvPr>
          <p:cNvSpPr txBox="1"/>
          <p:nvPr/>
        </p:nvSpPr>
        <p:spPr>
          <a:xfrm>
            <a:off x="7097984" y="2596423"/>
            <a:ext cx="1696542" cy="83099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Styling &amp; Scripting for Web Development, Web Development Using PHP, Responsive Web Design, Web Performance Optimization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81E51EF-98D0-B18D-AAC7-6FEB82991C91}"/>
              </a:ext>
            </a:extLst>
          </p:cNvPr>
          <p:cNvSpPr txBox="1"/>
          <p:nvPr/>
        </p:nvSpPr>
        <p:spPr>
          <a:xfrm>
            <a:off x="8906534" y="3679114"/>
            <a:ext cx="1741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Analytical Skills-I,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Analytical Skills-II,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Algorithm Design &amp; Analysis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Software Project Management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1CB1F05-3BE3-A12D-82A3-4DAC419AAA42}"/>
              </a:ext>
            </a:extLst>
          </p:cNvPr>
          <p:cNvSpPr txBox="1"/>
          <p:nvPr/>
        </p:nvSpPr>
        <p:spPr>
          <a:xfrm>
            <a:off x="1560646" y="6101260"/>
            <a:ext cx="10142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Electives we offer in MCA program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403E31-FD4C-D84C-4D45-B6FB166FC8B7}"/>
              </a:ext>
            </a:extLst>
          </p:cNvPr>
          <p:cNvGrpSpPr/>
          <p:nvPr/>
        </p:nvGrpSpPr>
        <p:grpSpPr>
          <a:xfrm>
            <a:off x="4967963" y="2533299"/>
            <a:ext cx="2279938" cy="1986033"/>
            <a:chOff x="6815813" y="3514374"/>
            <a:chExt cx="2279938" cy="1986033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2836A5F2-DDCA-051C-163E-3EA604AF48A2}"/>
                </a:ext>
              </a:extLst>
            </p:cNvPr>
            <p:cNvSpPr/>
            <p:nvPr/>
          </p:nvSpPr>
          <p:spPr>
            <a:xfrm>
              <a:off x="6815813" y="3525418"/>
              <a:ext cx="2279938" cy="1965463"/>
            </a:xfrm>
            <a:prstGeom prst="hexagon">
              <a:avLst/>
            </a:prstGeom>
            <a:solidFill>
              <a:srgbClr val="EF3D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2C5FC4C-D9EE-F645-9754-B8B696F706F9}"/>
                </a:ext>
              </a:extLst>
            </p:cNvPr>
            <p:cNvGrpSpPr/>
            <p:nvPr/>
          </p:nvGrpSpPr>
          <p:grpSpPr>
            <a:xfrm>
              <a:off x="7041381" y="3726929"/>
              <a:ext cx="1828800" cy="1200329"/>
              <a:chOff x="418041" y="3079003"/>
              <a:chExt cx="1828800" cy="120032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009323-6160-457C-42EB-26EF3959139E}"/>
                  </a:ext>
                </a:extLst>
              </p:cNvPr>
              <p:cNvSpPr txBox="1"/>
              <p:nvPr/>
            </p:nvSpPr>
            <p:spPr>
              <a:xfrm>
                <a:off x="505490" y="3079003"/>
                <a:ext cx="171977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General Management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ED844C1-A33D-EEB5-303A-446CE9C38E3C}"/>
                  </a:ext>
                </a:extLst>
              </p:cNvPr>
              <p:cNvSpPr/>
              <p:nvPr/>
            </p:nvSpPr>
            <p:spPr>
              <a:xfrm>
                <a:off x="418041" y="3879359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3" name="Graphic 62" descr="Handshake with solid fill">
              <a:extLst>
                <a:ext uri="{FF2B5EF4-FFF2-40B4-BE49-F238E27FC236}">
                  <a16:creationId xmlns:a16="http://schemas.microsoft.com/office/drawing/2014/main" id="{0998A822-D36F-43C9-CD41-63F00BFE0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759861" y="3514374"/>
              <a:ext cx="394173" cy="3941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0058195-DB26-7265-3F16-7F07F7479EE9}"/>
                </a:ext>
              </a:extLst>
            </p:cNvPr>
            <p:cNvSpPr txBox="1"/>
            <p:nvPr/>
          </p:nvSpPr>
          <p:spPr>
            <a:xfrm>
              <a:off x="6934372" y="4502317"/>
              <a:ext cx="2046354" cy="46166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Organizational Behaviour &amp; Human Resource Dynamics, International Business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8B0472-AE39-CCAF-B5F5-CC2050B45BF7}"/>
                </a:ext>
              </a:extLst>
            </p:cNvPr>
            <p:cNvSpPr txBox="1"/>
            <p:nvPr/>
          </p:nvSpPr>
          <p:spPr>
            <a:xfrm>
              <a:off x="7097664" y="4865791"/>
              <a:ext cx="1719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Environment, Business Analytics,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3F6FC3-4A38-AC7F-D7F6-FFBD526C9642}"/>
                </a:ext>
              </a:extLst>
            </p:cNvPr>
            <p:cNvSpPr txBox="1"/>
            <p:nvPr/>
          </p:nvSpPr>
          <p:spPr>
            <a:xfrm>
              <a:off x="7241853" y="5044599"/>
              <a:ext cx="14313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defRPr>
              </a:lvl1pPr>
            </a:lstStyle>
            <a:p>
              <a:pPr algn="ctr"/>
              <a:r>
                <a:rPr lang="en-US" dirty="0"/>
                <a:t>Operations Management &amp;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6C65E2-F781-EBE0-3688-79C58E6B7730}"/>
                </a:ext>
              </a:extLst>
            </p:cNvPr>
            <p:cNvSpPr txBox="1"/>
            <p:nvPr/>
          </p:nvSpPr>
          <p:spPr>
            <a:xfrm>
              <a:off x="7657168" y="5223408"/>
              <a:ext cx="6007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defRPr>
              </a:lvl1pPr>
            </a:lstStyle>
            <a:p>
              <a:pPr algn="ctr"/>
              <a:r>
                <a:rPr lang="en-US" dirty="0"/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71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C8CC21F0-4871-168F-2B49-9D56EEC890C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49B772D-6B8E-ABF6-6030-A66502AA4E1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9F711C2-8259-F6A6-4F91-7AD17EAF28A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E75F807-B86A-7576-6510-7FD7F36506A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54A0161-4C0F-291F-C024-CA684658CFF6}"/>
              </a:ext>
            </a:extLst>
          </p:cNvPr>
          <p:cNvGrpSpPr/>
          <p:nvPr/>
        </p:nvGrpSpPr>
        <p:grpSpPr>
          <a:xfrm>
            <a:off x="265249" y="2362342"/>
            <a:ext cx="2651760" cy="2382911"/>
            <a:chOff x="455749" y="2362342"/>
            <a:chExt cx="2651760" cy="2382911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07755003-AF5C-2E6F-D2F1-FDF5F408DEAF}"/>
                </a:ext>
              </a:extLst>
            </p:cNvPr>
            <p:cNvSpPr/>
            <p:nvPr/>
          </p:nvSpPr>
          <p:spPr>
            <a:xfrm flipH="1">
              <a:off x="455749" y="3789445"/>
              <a:ext cx="2651760" cy="556151"/>
            </a:xfrm>
            <a:prstGeom prst="parallelogram">
              <a:avLst>
                <a:gd name="adj" fmla="val 75943"/>
              </a:avLst>
            </a:prstGeom>
            <a:gradFill flip="none" rotWithShape="1">
              <a:gsLst>
                <a:gs pos="0">
                  <a:srgbClr val="8064A2">
                    <a:lumMod val="75000"/>
                    <a:shade val="30000"/>
                    <a:satMod val="115000"/>
                  </a:srgbClr>
                </a:gs>
                <a:gs pos="50000">
                  <a:srgbClr val="8064A2">
                    <a:lumMod val="75000"/>
                    <a:shade val="67500"/>
                    <a:satMod val="115000"/>
                  </a:srgbClr>
                </a:gs>
                <a:gs pos="100000">
                  <a:srgbClr val="8064A2">
                    <a:lumMod val="75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Management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C78BFD-92CA-5A09-C331-CC3F81B1650B}"/>
                </a:ext>
              </a:extLst>
            </p:cNvPr>
            <p:cNvSpPr txBox="1"/>
            <p:nvPr/>
          </p:nvSpPr>
          <p:spPr>
            <a:xfrm>
              <a:off x="919207" y="4345143"/>
              <a:ext cx="2084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MBA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83B2B23-C794-B8EB-762F-3EC44B328F05}"/>
                </a:ext>
              </a:extLst>
            </p:cNvPr>
            <p:cNvGrpSpPr/>
            <p:nvPr/>
          </p:nvGrpSpPr>
          <p:grpSpPr>
            <a:xfrm>
              <a:off x="1016387" y="2362342"/>
              <a:ext cx="1427102" cy="1427102"/>
              <a:chOff x="1336712" y="2519265"/>
              <a:chExt cx="1268963" cy="126896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46C4A78-6A92-5496-7762-C29F4BEB255B}"/>
                  </a:ext>
                </a:extLst>
              </p:cNvPr>
              <p:cNvSpPr/>
              <p:nvPr/>
            </p:nvSpPr>
            <p:spPr>
              <a:xfrm>
                <a:off x="1336712" y="2519265"/>
                <a:ext cx="1268963" cy="1268963"/>
              </a:xfrm>
              <a:prstGeom prst="ellipse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1CDC75B-7177-C07C-4FFD-A6D780143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623932" y="2806485"/>
                <a:ext cx="694522" cy="694522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F2D5A98-B988-D90D-B026-827D0743CEFE}"/>
              </a:ext>
            </a:extLst>
          </p:cNvPr>
          <p:cNvGrpSpPr/>
          <p:nvPr/>
        </p:nvGrpSpPr>
        <p:grpSpPr>
          <a:xfrm>
            <a:off x="4860581" y="2353306"/>
            <a:ext cx="2651760" cy="2690687"/>
            <a:chOff x="4807723" y="2353306"/>
            <a:chExt cx="2651760" cy="2690687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5E377E53-A436-245C-F357-8D250346F489}"/>
                </a:ext>
              </a:extLst>
            </p:cNvPr>
            <p:cNvSpPr/>
            <p:nvPr/>
          </p:nvSpPr>
          <p:spPr>
            <a:xfrm flipH="1">
              <a:off x="4807723" y="3780408"/>
              <a:ext cx="2651760" cy="556151"/>
            </a:xfrm>
            <a:prstGeom prst="parallelogram">
              <a:avLst>
                <a:gd name="adj" fmla="val 75943"/>
              </a:avLst>
            </a:prstGeom>
            <a:gradFill flip="none" rotWithShape="1">
              <a:gsLst>
                <a:gs pos="0">
                  <a:srgbClr val="F79646">
                    <a:lumMod val="50000"/>
                    <a:shade val="30000"/>
                    <a:satMod val="115000"/>
                  </a:srgbClr>
                </a:gs>
                <a:gs pos="50000">
                  <a:srgbClr val="F79646">
                    <a:lumMod val="50000"/>
                    <a:shade val="67500"/>
                    <a:satMod val="115000"/>
                  </a:srgbClr>
                </a:gs>
                <a:gs pos="100000">
                  <a:srgbClr val="F79646">
                    <a:lumMod val="5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Commerce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919281-1C74-1746-81E0-3CF9492EC26D}"/>
                </a:ext>
              </a:extLst>
            </p:cNvPr>
            <p:cNvSpPr txBox="1"/>
            <p:nvPr/>
          </p:nvSpPr>
          <p:spPr>
            <a:xfrm>
              <a:off x="5271181" y="4336107"/>
              <a:ext cx="2084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Sitka Text" panose="02000505000000020004" pitchFamily="2" charset="0"/>
                </a:rPr>
                <a:t>B.COM.</a:t>
              </a:r>
            </a:p>
            <a:p>
              <a:pPr algn="ctr"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M.COM.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3F186A-E861-13DA-13B0-85E46AE6A75D}"/>
                </a:ext>
              </a:extLst>
            </p:cNvPr>
            <p:cNvGrpSpPr/>
            <p:nvPr/>
          </p:nvGrpSpPr>
          <p:grpSpPr>
            <a:xfrm>
              <a:off x="5368361" y="2353306"/>
              <a:ext cx="1427102" cy="1427102"/>
              <a:chOff x="5461518" y="2519265"/>
              <a:chExt cx="1268963" cy="126896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CC97416-2F98-74F0-CFFC-6B9DDFE57E5B}"/>
                  </a:ext>
                </a:extLst>
              </p:cNvPr>
              <p:cNvSpPr/>
              <p:nvPr/>
            </p:nvSpPr>
            <p:spPr>
              <a:xfrm>
                <a:off x="5461518" y="2519265"/>
                <a:ext cx="1268963" cy="1268963"/>
              </a:xfrm>
              <a:prstGeom prst="ellipse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rgbClr val="F79646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5D1AAD7-3C0C-B250-43E2-0C02529E1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727290" y="2785037"/>
                <a:ext cx="737420" cy="737420"/>
              </a:xfrm>
              <a:prstGeom prst="rect">
                <a:avLst/>
              </a:prstGeom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183743-304A-795B-F540-0D8E429873F5}"/>
              </a:ext>
            </a:extLst>
          </p:cNvPr>
          <p:cNvGrpSpPr/>
          <p:nvPr/>
        </p:nvGrpSpPr>
        <p:grpSpPr>
          <a:xfrm>
            <a:off x="7158247" y="2353306"/>
            <a:ext cx="2651760" cy="2690687"/>
            <a:chOff x="6984967" y="2353306"/>
            <a:chExt cx="2651760" cy="2690687"/>
          </a:xfrm>
        </p:grpSpPr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A0259BD2-76D8-87F1-B022-337FAF3B9D12}"/>
                </a:ext>
              </a:extLst>
            </p:cNvPr>
            <p:cNvSpPr/>
            <p:nvPr/>
          </p:nvSpPr>
          <p:spPr>
            <a:xfrm flipH="1">
              <a:off x="6984967" y="3780408"/>
              <a:ext cx="2651760" cy="556151"/>
            </a:xfrm>
            <a:prstGeom prst="parallelogram">
              <a:avLst>
                <a:gd name="adj" fmla="val 75943"/>
              </a:avLst>
            </a:prstGeom>
            <a:gradFill flip="none" rotWithShape="1">
              <a:gsLst>
                <a:gs pos="0">
                  <a:srgbClr val="9BBB59">
                    <a:lumMod val="50000"/>
                    <a:shade val="30000"/>
                    <a:satMod val="115000"/>
                  </a:srgbClr>
                </a:gs>
                <a:gs pos="50000">
                  <a:srgbClr val="9BBB59">
                    <a:lumMod val="50000"/>
                    <a:shade val="67500"/>
                    <a:satMod val="115000"/>
                  </a:srgbClr>
                </a:gs>
                <a:gs pos="100000">
                  <a:srgbClr val="9BBB59">
                    <a:lumMod val="5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Science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EAA3DE-C846-DE43-4854-E0A62E12A5A2}"/>
                </a:ext>
              </a:extLst>
            </p:cNvPr>
            <p:cNvSpPr txBox="1"/>
            <p:nvPr/>
          </p:nvSpPr>
          <p:spPr>
            <a:xfrm>
              <a:off x="7448425" y="4336107"/>
              <a:ext cx="2084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Sitka Text" panose="02000505000000020004" pitchFamily="2" charset="0"/>
                </a:rPr>
                <a:t>M.Sc. Mathematics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B40821A-ABA5-E68E-AAE5-46421F4FD7F2}"/>
                </a:ext>
              </a:extLst>
            </p:cNvPr>
            <p:cNvGrpSpPr/>
            <p:nvPr/>
          </p:nvGrpSpPr>
          <p:grpSpPr>
            <a:xfrm>
              <a:off x="7545605" y="2353306"/>
              <a:ext cx="1427102" cy="1427102"/>
              <a:chOff x="7523921" y="2519265"/>
              <a:chExt cx="1268963" cy="126896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E8B53EE-4E39-3E5C-4988-71B233ED3F12}"/>
                  </a:ext>
                </a:extLst>
              </p:cNvPr>
              <p:cNvSpPr/>
              <p:nvPr/>
            </p:nvSpPr>
            <p:spPr>
              <a:xfrm>
                <a:off x="7523921" y="2519265"/>
                <a:ext cx="1268963" cy="1268963"/>
              </a:xfrm>
              <a:prstGeom prst="ellipse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rgbClr val="9BBB59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48415A1-DB74-7E0B-A22D-832E36658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7810033" y="2805377"/>
                <a:ext cx="696742" cy="696742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B34DE3F-2E67-2DA0-1815-462119D17D24}"/>
              </a:ext>
            </a:extLst>
          </p:cNvPr>
          <p:cNvGrpSpPr/>
          <p:nvPr/>
        </p:nvGrpSpPr>
        <p:grpSpPr>
          <a:xfrm>
            <a:off x="9455913" y="2353306"/>
            <a:ext cx="2651760" cy="3921793"/>
            <a:chOff x="9455913" y="2353306"/>
            <a:chExt cx="2651760" cy="3921793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E38AA3D-9EFE-3E75-A2BC-E1A06E57AD22}"/>
                </a:ext>
              </a:extLst>
            </p:cNvPr>
            <p:cNvSpPr/>
            <p:nvPr/>
          </p:nvSpPr>
          <p:spPr>
            <a:xfrm flipH="1">
              <a:off x="9455913" y="3780407"/>
              <a:ext cx="2651760" cy="556151"/>
            </a:xfrm>
            <a:prstGeom prst="parallelogram">
              <a:avLst>
                <a:gd name="adj" fmla="val 75943"/>
              </a:avLst>
            </a:prstGeom>
            <a:gradFill flip="none" rotWithShape="1">
              <a:gsLst>
                <a:gs pos="0">
                  <a:srgbClr val="C0504D">
                    <a:lumMod val="75000"/>
                    <a:shade val="30000"/>
                    <a:satMod val="115000"/>
                  </a:srgbClr>
                </a:gs>
                <a:gs pos="50000">
                  <a:srgbClr val="C0504D">
                    <a:lumMod val="75000"/>
                    <a:shade val="67500"/>
                    <a:satMod val="115000"/>
                  </a:srgbClr>
                </a:gs>
                <a:gs pos="100000">
                  <a:srgbClr val="C0504D">
                    <a:lumMod val="75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Arts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DDFC602-17AD-557F-B7C4-D5D5818B99EB}"/>
                </a:ext>
              </a:extLst>
            </p:cNvPr>
            <p:cNvSpPr txBox="1"/>
            <p:nvPr/>
          </p:nvSpPr>
          <p:spPr>
            <a:xfrm>
              <a:off x="9691635" y="4336107"/>
              <a:ext cx="22976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B.A.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M.A.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Sitka Text" panose="02000505000000020004" pitchFamily="2" charset="0"/>
                </a:rPr>
                <a:t>(Economics, English, History, Political Science, and Sociology) 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EB64C6D-78E4-80DD-EBE6-6209C80CA8F6}"/>
                </a:ext>
              </a:extLst>
            </p:cNvPr>
            <p:cNvGrpSpPr/>
            <p:nvPr/>
          </p:nvGrpSpPr>
          <p:grpSpPr>
            <a:xfrm>
              <a:off x="10016551" y="2353306"/>
              <a:ext cx="1427102" cy="1427102"/>
              <a:chOff x="9586324" y="2519265"/>
              <a:chExt cx="1268963" cy="126896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EEFE7B2-4F11-D059-E903-B5BF092BAC49}"/>
                  </a:ext>
                </a:extLst>
              </p:cNvPr>
              <p:cNvSpPr/>
              <p:nvPr/>
            </p:nvSpPr>
            <p:spPr>
              <a:xfrm>
                <a:off x="9586324" y="2519265"/>
                <a:ext cx="1268963" cy="1268963"/>
              </a:xfrm>
              <a:prstGeom prst="ellipse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826DACD3-04EC-C365-CEDD-590875A88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866670" y="2799610"/>
                <a:ext cx="708273" cy="708273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E64E630-5755-1C49-41C5-9D438C8B9E8B}"/>
              </a:ext>
            </a:extLst>
          </p:cNvPr>
          <p:cNvGrpSpPr/>
          <p:nvPr/>
        </p:nvGrpSpPr>
        <p:grpSpPr>
          <a:xfrm>
            <a:off x="2562915" y="2362341"/>
            <a:ext cx="2651760" cy="2690687"/>
            <a:chOff x="2562915" y="2362341"/>
            <a:chExt cx="2651760" cy="269068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AA448B7-46C9-56FC-4692-A365907AC68C}"/>
                </a:ext>
              </a:extLst>
            </p:cNvPr>
            <p:cNvGrpSpPr/>
            <p:nvPr/>
          </p:nvGrpSpPr>
          <p:grpSpPr>
            <a:xfrm>
              <a:off x="2562915" y="2362341"/>
              <a:ext cx="2651760" cy="2690687"/>
              <a:chOff x="2639479" y="2362341"/>
              <a:chExt cx="2651760" cy="2690687"/>
            </a:xfrm>
          </p:grpSpPr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4F6E961C-016D-771E-12D0-7BEFD07B6674}"/>
                  </a:ext>
                </a:extLst>
              </p:cNvPr>
              <p:cNvSpPr/>
              <p:nvPr/>
            </p:nvSpPr>
            <p:spPr>
              <a:xfrm flipH="1">
                <a:off x="2639479" y="3789443"/>
                <a:ext cx="2651760" cy="556151"/>
              </a:xfrm>
              <a:prstGeom prst="parallelogram">
                <a:avLst>
                  <a:gd name="adj" fmla="val 75943"/>
                </a:avLst>
              </a:prstGeom>
              <a:gradFill flip="none" rotWithShape="1">
                <a:gsLst>
                  <a:gs pos="0">
                    <a:srgbClr val="4BACC6">
                      <a:lumMod val="50000"/>
                      <a:shade val="30000"/>
                      <a:satMod val="115000"/>
                    </a:srgbClr>
                  </a:gs>
                  <a:gs pos="50000">
                    <a:srgbClr val="4BACC6">
                      <a:lumMod val="50000"/>
                      <a:shade val="67500"/>
                      <a:satMod val="115000"/>
                    </a:srgbClr>
                  </a:gs>
                  <a:gs pos="100000">
                    <a:srgbClr val="4BACC6">
                      <a:lumMod val="50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53E109-E8A4-25C6-A37F-1B47EFAC7E40}"/>
                  </a:ext>
                </a:extLst>
              </p:cNvPr>
              <p:cNvSpPr txBox="1"/>
              <p:nvPr/>
            </p:nvSpPr>
            <p:spPr>
              <a:xfrm>
                <a:off x="3102937" y="4345142"/>
                <a:ext cx="20849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rPr>
                  <a:t>BCA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rPr>
                  <a:t>MCA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797E4C7-3B30-260F-4C71-DA5EE4AE970D}"/>
                  </a:ext>
                </a:extLst>
              </p:cNvPr>
              <p:cNvGrpSpPr/>
              <p:nvPr/>
            </p:nvGrpSpPr>
            <p:grpSpPr>
              <a:xfrm>
                <a:off x="3200117" y="2362341"/>
                <a:ext cx="1427102" cy="1427102"/>
                <a:chOff x="3399115" y="2519265"/>
                <a:chExt cx="1268963" cy="1268963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7D2B04E-EF23-22BE-E396-C319651A0532}"/>
                    </a:ext>
                  </a:extLst>
                </p:cNvPr>
                <p:cNvSpPr/>
                <p:nvPr/>
              </p:nvSpPr>
              <p:spPr>
                <a:xfrm>
                  <a:off x="3399115" y="2519265"/>
                  <a:ext cx="1268963" cy="126896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57150" cap="flat" cmpd="sng" algn="ctr">
                  <a:solidFill>
                    <a:srgbClr val="4BACC6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9363FB0F-633E-64CB-231F-E18EAF9A7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/>
              </p:blipFill>
              <p:spPr>
                <a:xfrm>
                  <a:off x="3663441" y="2783591"/>
                  <a:ext cx="740312" cy="740312"/>
                </a:xfrm>
                <a:prstGeom prst="rect">
                  <a:avLst/>
                </a:prstGeom>
              </p:spPr>
            </p:pic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AB9057F-8F02-62A5-EE47-AEE1E4B2971F}"/>
                </a:ext>
              </a:extLst>
            </p:cNvPr>
            <p:cNvSpPr txBox="1"/>
            <p:nvPr/>
          </p:nvSpPr>
          <p:spPr>
            <a:xfrm>
              <a:off x="2804258" y="3882852"/>
              <a:ext cx="2174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Computer Applications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32945E-C2D7-645F-9F72-2F3F0CC4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35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LPU Online Programmes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8CEEA10-37C2-2B2D-8A7A-99F33C7E5F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0211828"/>
                  </p:ext>
                </p:extLst>
              </p:nvPr>
            </p:nvGraphicFramePr>
            <p:xfrm>
              <a:off x="390695" y="3251039"/>
              <a:ext cx="386488" cy="400110"/>
            </p:xfrm>
            <a:graphic>
              <a:graphicData uri="http://schemas.microsoft.com/office/powerpoint/2016/sectionzoom">
                <psez:sectionZm>
                  <psez:sectionZmObj sectionId="{453303E3-4143-4D27-BF59-57675504744B}">
                    <psez:zmPr id="{A94C9823-59A5-47E9-97BA-17DD8B89EA4B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6488" cy="40011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CEEA10-37C2-2B2D-8A7A-99F33C7E5F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95" y="3251039"/>
                <a:ext cx="386488" cy="40011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9C66E331-2B8C-6BE0-4E77-81EE73D51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375314"/>
                  </p:ext>
                </p:extLst>
              </p:nvPr>
            </p:nvGraphicFramePr>
            <p:xfrm>
              <a:off x="2562078" y="3389785"/>
              <a:ext cx="536976" cy="303365"/>
            </p:xfrm>
            <a:graphic>
              <a:graphicData uri="http://schemas.microsoft.com/office/powerpoint/2016/sectionzoom">
                <psez:sectionZm>
                  <psez:sectionZmObj sectionId="{3238795F-99CC-4A6F-A6FB-E95A6DD8384B}">
                    <psez:zmPr id="{5EA5EBEA-D4B4-4E80-88A2-B4790C48E160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6976" cy="3033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C66E331-2B8C-6BE0-4E77-81EE73D51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8" y="3389785"/>
                <a:ext cx="536976" cy="3033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B4B2F6E7-814B-02E8-34FF-3176934ECC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6710162"/>
                  </p:ext>
                </p:extLst>
              </p:nvPr>
            </p:nvGraphicFramePr>
            <p:xfrm>
              <a:off x="5072668" y="3394689"/>
              <a:ext cx="401879" cy="338756"/>
            </p:xfrm>
            <a:graphic>
              <a:graphicData uri="http://schemas.microsoft.com/office/powerpoint/2016/sectionzoom">
                <psez:sectionZm>
                  <psez:sectionZmObj sectionId="{EFB2B10A-25F4-4BC8-8602-2BA4DD5560E6}">
                    <psez:zmPr id="{E1FE3A21-9196-4039-9B68-0CF0725BAFD3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1879" cy="33875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4B2F6E7-814B-02E8-34FF-3176934ECC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2668" y="3394689"/>
                <a:ext cx="401879" cy="33875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85645A9B-B9DD-74FD-9CF2-CD96A1EB24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8950576"/>
                  </p:ext>
                </p:extLst>
              </p:nvPr>
            </p:nvGraphicFramePr>
            <p:xfrm>
              <a:off x="7442431" y="3506930"/>
              <a:ext cx="358547" cy="242733"/>
            </p:xfrm>
            <a:graphic>
              <a:graphicData uri="http://schemas.microsoft.com/office/powerpoint/2016/sectionzoom">
                <psez:sectionZm>
                  <psez:sectionZmObj sectionId="{421269A6-494D-43B4-98B6-558C9C34E2F7}">
                    <psez:zmPr id="{6798CF92-EAAA-4457-955F-3DB1B10F2A6C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547" cy="24273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85645A9B-B9DD-74FD-9CF2-CD96A1EB24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2431" y="3506930"/>
                <a:ext cx="358547" cy="24273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FFB1978F-31C2-3272-A1E6-74FB6CCA2F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4184952"/>
                  </p:ext>
                </p:extLst>
              </p:nvPr>
            </p:nvGraphicFramePr>
            <p:xfrm>
              <a:off x="9476426" y="3358533"/>
              <a:ext cx="571116" cy="391130"/>
            </p:xfrm>
            <a:graphic>
              <a:graphicData uri="http://schemas.microsoft.com/office/powerpoint/2016/sectionzoom">
                <psez:sectionZm>
                  <psez:sectionZmObj sectionId="{19890A05-3DE1-432C-AEC1-E6912C4E5D40}">
                    <psez:zmPr id="{FDABFB24-8B8C-4E93-8CB0-AA939A3DAA32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1116" cy="39113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FB1978F-31C2-3272-A1E6-74FB6CCA2F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6426" y="3358533"/>
                <a:ext cx="571116" cy="39113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555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1">
            <a:extLst>
              <a:ext uri="{FF2B5EF4-FFF2-40B4-BE49-F238E27FC236}">
                <a16:creationId xmlns:a16="http://schemas.microsoft.com/office/drawing/2014/main" id="{4211ED68-559A-2C61-DE42-782732938871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E0E9BB1-5143-12FD-713F-D546264B1028}"/>
              </a:ext>
            </a:extLst>
          </p:cNvPr>
          <p:cNvGrpSpPr/>
          <p:nvPr/>
        </p:nvGrpSpPr>
        <p:grpSpPr>
          <a:xfrm>
            <a:off x="4195652" y="2519089"/>
            <a:ext cx="3463665" cy="3463665"/>
            <a:chOff x="3820159" y="1153159"/>
            <a:chExt cx="4551680" cy="45516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31661F-8FF3-42A2-4ADD-0801852001E4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0 h 4551680"/>
                <a:gd name="connsiteX1" fmla="*/ 4246775 w 4551680"/>
                <a:gd name="connsiteY1" fmla="*/ 1137920 h 4551680"/>
                <a:gd name="connsiteX2" fmla="*/ 2275840 w 4551680"/>
                <a:gd name="connsiteY2" fmla="*/ 2275840 h 4551680"/>
                <a:gd name="connsiteX3" fmla="*/ 2275840 w 4551680"/>
                <a:gd name="connsiteY3" fmla="*/ 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0"/>
                  </a:moveTo>
                  <a:cubicBezTo>
                    <a:pt x="3088919" y="0"/>
                    <a:pt x="3840236" y="433773"/>
                    <a:pt x="4246775" y="1137920"/>
                  </a:cubicBezTo>
                  <a:lnTo>
                    <a:pt x="2275840" y="2275840"/>
                  </a:lnTo>
                  <a:lnTo>
                    <a:pt x="22758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541020" rIns="952839" bIns="314198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C5CC61A-8CDD-B4B5-A5C2-E7DC510B858E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6CDFF3-487F-9EE4-B59D-A55EBA116F7C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3413760 h 4551680"/>
                <a:gd name="connsiteX1" fmla="*/ 2275840 w 4551680"/>
                <a:gd name="connsiteY1" fmla="*/ 4551680 h 4551680"/>
                <a:gd name="connsiteX2" fmla="*/ 2275840 w 4551680"/>
                <a:gd name="connsiteY2" fmla="*/ 2275840 h 4551680"/>
                <a:gd name="connsiteX3" fmla="*/ 424677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3413760"/>
                  </a:moveTo>
                  <a:cubicBezTo>
                    <a:pt x="3840235" y="4117907"/>
                    <a:pt x="3088919" y="4551680"/>
                    <a:pt x="2275840" y="4551680"/>
                  </a:cubicBezTo>
                  <a:lnTo>
                    <a:pt x="2275840" y="2275840"/>
                  </a:lnTo>
                  <a:lnTo>
                    <a:pt x="424677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3141980" rIns="952839" bIns="54102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EECC910-60C6-DA22-DE41-61F06E1B3C2D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4551680 h 4551680"/>
                <a:gd name="connsiteX1" fmla="*/ 304905 w 4551680"/>
                <a:gd name="connsiteY1" fmla="*/ 3413760 h 4551680"/>
                <a:gd name="connsiteX2" fmla="*/ 2275840 w 4551680"/>
                <a:gd name="connsiteY2" fmla="*/ 2275840 h 4551680"/>
                <a:gd name="connsiteX3" fmla="*/ 2275840 w 4551680"/>
                <a:gd name="connsiteY3" fmla="*/ 455168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4551680"/>
                  </a:moveTo>
                  <a:cubicBezTo>
                    <a:pt x="1462761" y="4551680"/>
                    <a:pt x="711444" y="4117907"/>
                    <a:pt x="304905" y="3413760"/>
                  </a:cubicBezTo>
                  <a:lnTo>
                    <a:pt x="2275840" y="2275840"/>
                  </a:lnTo>
                  <a:lnTo>
                    <a:pt x="2275840" y="455168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3163570" rIns="2399538" bIns="56261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128A520-9085-DF61-B5A7-5882169B7037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73B97F-522F-2B28-8EF6-E8128ACCEBCA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1137920 h 4551680"/>
                <a:gd name="connsiteX1" fmla="*/ 2275840 w 4551680"/>
                <a:gd name="connsiteY1" fmla="*/ 0 h 4551680"/>
                <a:gd name="connsiteX2" fmla="*/ 2275840 w 4551680"/>
                <a:gd name="connsiteY2" fmla="*/ 2275840 h 4551680"/>
                <a:gd name="connsiteX3" fmla="*/ 30490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1137920"/>
                  </a:moveTo>
                  <a:cubicBezTo>
                    <a:pt x="711445" y="433773"/>
                    <a:pt x="1462761" y="0"/>
                    <a:pt x="2275840" y="0"/>
                  </a:cubicBezTo>
                  <a:lnTo>
                    <a:pt x="2275840" y="2275840"/>
                  </a:lnTo>
                  <a:lnTo>
                    <a:pt x="30490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562610" rIns="2399538" bIns="316357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0F9D730-0ACA-548C-7DA0-80AA104BC41E}"/>
              </a:ext>
            </a:extLst>
          </p:cNvPr>
          <p:cNvGrpSpPr/>
          <p:nvPr/>
        </p:nvGrpSpPr>
        <p:grpSpPr>
          <a:xfrm>
            <a:off x="4202794" y="2509564"/>
            <a:ext cx="3463665" cy="3463665"/>
            <a:chOff x="7846993" y="1697167"/>
            <a:chExt cx="3463665" cy="3463665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4D78298-24E9-D2CE-CA6C-64B9C2BB3B0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8BF24AA-CF5C-C857-B600-DCF3D000A384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9B18E9-9617-CB52-BD5B-9924970D9692}"/>
              </a:ext>
            </a:extLst>
          </p:cNvPr>
          <p:cNvGrpSpPr/>
          <p:nvPr/>
        </p:nvGrpSpPr>
        <p:grpSpPr>
          <a:xfrm rot="3600000">
            <a:off x="4206213" y="2517467"/>
            <a:ext cx="3464855" cy="3465727"/>
            <a:chOff x="7845803" y="1697167"/>
            <a:chExt cx="3464855" cy="3465727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33339ED-A23D-2318-025B-894A5879ECF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080FAA-66EB-91C0-C34C-736D3D9DB6AB}"/>
                </a:ext>
              </a:extLst>
            </p:cNvPr>
            <p:cNvSpPr/>
            <p:nvPr/>
          </p:nvSpPr>
          <p:spPr>
            <a:xfrm rot="7200000">
              <a:off x="7845803" y="1699229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0AE979C-9187-D28A-31F0-1244E76D942D}"/>
              </a:ext>
            </a:extLst>
          </p:cNvPr>
          <p:cNvGrpSpPr/>
          <p:nvPr/>
        </p:nvGrpSpPr>
        <p:grpSpPr>
          <a:xfrm rot="7200000">
            <a:off x="4200745" y="2527346"/>
            <a:ext cx="3463665" cy="3463665"/>
            <a:chOff x="7846993" y="1697167"/>
            <a:chExt cx="3463665" cy="3463665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B442878-17A2-8CF6-BDF9-B9374694148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9C4F150-7D85-BCF8-DAF2-570F64EAF717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007FDC3-7E1C-5F79-1020-1AF446C4B215}"/>
              </a:ext>
            </a:extLst>
          </p:cNvPr>
          <p:cNvGrpSpPr/>
          <p:nvPr/>
        </p:nvGrpSpPr>
        <p:grpSpPr>
          <a:xfrm rot="10800000">
            <a:off x="4187708" y="2528823"/>
            <a:ext cx="3468427" cy="3466046"/>
            <a:chOff x="7842231" y="1697167"/>
            <a:chExt cx="3468427" cy="3466046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4017300-5266-A13E-C719-898BF9F5D41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FF9CC22-C425-8D41-74A2-7065C6F0DBD2}"/>
                </a:ext>
              </a:extLst>
            </p:cNvPr>
            <p:cNvSpPr/>
            <p:nvPr/>
          </p:nvSpPr>
          <p:spPr>
            <a:xfrm rot="7200000">
              <a:off x="7842231" y="1699548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523CEAE-0F87-4E44-367D-844B7319DAE9}"/>
              </a:ext>
            </a:extLst>
          </p:cNvPr>
          <p:cNvGrpSpPr/>
          <p:nvPr/>
        </p:nvGrpSpPr>
        <p:grpSpPr>
          <a:xfrm rot="14400000">
            <a:off x="4187372" y="2520774"/>
            <a:ext cx="3463665" cy="3463665"/>
            <a:chOff x="7846993" y="1697167"/>
            <a:chExt cx="3463665" cy="346366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4CD071-BBBE-8585-EEC1-F99C66CE47A9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6BDEE53-E8A3-1C0E-964F-AB43E9FD5BF5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604380C-10D0-E1CF-23CA-F93181A15090}"/>
              </a:ext>
            </a:extLst>
          </p:cNvPr>
          <p:cNvGrpSpPr/>
          <p:nvPr/>
        </p:nvGrpSpPr>
        <p:grpSpPr>
          <a:xfrm rot="18000000">
            <a:off x="4192730" y="2510219"/>
            <a:ext cx="3464857" cy="3465726"/>
            <a:chOff x="7845801" y="1695106"/>
            <a:chExt cx="3464857" cy="3465726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1D33C4D-79CD-1D2D-B132-60610E20B52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DCDF79D-00BD-45A8-C17A-4A695664E0AA}"/>
                </a:ext>
              </a:extLst>
            </p:cNvPr>
            <p:cNvSpPr/>
            <p:nvPr/>
          </p:nvSpPr>
          <p:spPr>
            <a:xfrm rot="7200000">
              <a:off x="7845801" y="169510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5949C64-CAAF-D0AC-83F3-FCB23614F432}"/>
              </a:ext>
            </a:extLst>
          </p:cNvPr>
          <p:cNvGrpSpPr/>
          <p:nvPr/>
        </p:nvGrpSpPr>
        <p:grpSpPr>
          <a:xfrm rot="21600000">
            <a:off x="4202257" y="2510217"/>
            <a:ext cx="3607731" cy="3591936"/>
            <a:chOff x="7702927" y="1568896"/>
            <a:chExt cx="3607731" cy="3591936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93B4D5A-5F24-9AA1-B1A9-FB97ED6E70B1}"/>
                </a:ext>
              </a:extLst>
            </p:cNvPr>
            <p:cNvSpPr/>
            <p:nvPr/>
          </p:nvSpPr>
          <p:spPr>
            <a:xfrm rot="7200000">
              <a:off x="7702927" y="156889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4CFBB-ECCD-4648-E497-CCF46CE57B21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0E25274-F8D9-EA17-3946-FF654C00D230}"/>
              </a:ext>
            </a:extLst>
          </p:cNvPr>
          <p:cNvSpPr txBox="1"/>
          <p:nvPr/>
        </p:nvSpPr>
        <p:spPr>
          <a:xfrm>
            <a:off x="6173383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1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9D10353-0287-2C97-E631-DF1C1AC7CBB5}"/>
              </a:ext>
            </a:extLst>
          </p:cNvPr>
          <p:cNvSpPr txBox="1"/>
          <p:nvPr/>
        </p:nvSpPr>
        <p:spPr>
          <a:xfrm>
            <a:off x="6773458" y="3795736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2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E42CEB3-51A2-12AE-CAEE-0F62AE29C26F}"/>
              </a:ext>
            </a:extLst>
          </p:cNvPr>
          <p:cNvSpPr txBox="1"/>
          <p:nvPr/>
        </p:nvSpPr>
        <p:spPr>
          <a:xfrm>
            <a:off x="6178459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3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758D31-32D7-6811-D869-7F315F1C1A32}"/>
              </a:ext>
            </a:extLst>
          </p:cNvPr>
          <p:cNvSpPr txBox="1"/>
          <p:nvPr/>
        </p:nvSpPr>
        <p:spPr>
          <a:xfrm>
            <a:off x="5189057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4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648D0A-C2E4-28F6-D6AA-DB654CBD2E72}"/>
              </a:ext>
            </a:extLst>
          </p:cNvPr>
          <p:cNvSpPr txBox="1"/>
          <p:nvPr/>
        </p:nvSpPr>
        <p:spPr>
          <a:xfrm>
            <a:off x="4468408" y="378925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5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F2D97C-FB09-4546-833A-6F8EDF14DDA7}"/>
              </a:ext>
            </a:extLst>
          </p:cNvPr>
          <p:cNvSpPr txBox="1"/>
          <p:nvPr/>
        </p:nvSpPr>
        <p:spPr>
          <a:xfrm>
            <a:off x="5141432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6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6D8AC05-F289-8DF7-9A3F-42AEA5027D13}"/>
              </a:ext>
            </a:extLst>
          </p:cNvPr>
          <p:cNvGrpSpPr/>
          <p:nvPr/>
        </p:nvGrpSpPr>
        <p:grpSpPr>
          <a:xfrm>
            <a:off x="7172376" y="1779673"/>
            <a:ext cx="4418197" cy="1493325"/>
            <a:chOff x="7918882" y="1323567"/>
            <a:chExt cx="4418197" cy="149332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E0D9A9-4B1E-4F40-762F-F2E41606BD19}"/>
                </a:ext>
              </a:extLst>
            </p:cNvPr>
            <p:cNvSpPr txBox="1"/>
            <p:nvPr/>
          </p:nvSpPr>
          <p:spPr>
            <a:xfrm>
              <a:off x="7918882" y="1323567"/>
              <a:ext cx="4418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Discipline-Specific Core Courses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7916CF9-A787-3F2D-F387-F67970663D54}"/>
                </a:ext>
              </a:extLst>
            </p:cNvPr>
            <p:cNvSpPr txBox="1"/>
            <p:nvPr/>
          </p:nvSpPr>
          <p:spPr>
            <a:xfrm>
              <a:off x="7918882" y="1801229"/>
              <a:ext cx="3989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 Discipline-Specific Core Courses each of 4 credits are offered.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A69D7D-4F5D-74C0-0F5E-918BCEC28D14}"/>
              </a:ext>
            </a:extLst>
          </p:cNvPr>
          <p:cNvGrpSpPr/>
          <p:nvPr/>
        </p:nvGrpSpPr>
        <p:grpSpPr>
          <a:xfrm>
            <a:off x="7796510" y="3569767"/>
            <a:ext cx="4163262" cy="1493325"/>
            <a:chOff x="7918881" y="1323567"/>
            <a:chExt cx="4830919" cy="149332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5C7885-BDD7-6B9C-9C18-FEB2A31CA064}"/>
                </a:ext>
              </a:extLst>
            </p:cNvPr>
            <p:cNvSpPr txBox="1"/>
            <p:nvPr/>
          </p:nvSpPr>
          <p:spPr>
            <a:xfrm>
              <a:off x="7918881" y="1323567"/>
              <a:ext cx="4830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 Specific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934C3A-49EE-08B2-F1BE-98FA72ACE5C5}"/>
                </a:ext>
              </a:extLst>
            </p:cNvPr>
            <p:cNvSpPr txBox="1"/>
            <p:nvPr/>
          </p:nvSpPr>
          <p:spPr>
            <a:xfrm>
              <a:off x="7918881" y="1801229"/>
              <a:ext cx="46961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courses of Discipline Specific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Electives courses each of 4 credits are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4675330-87D8-548C-80F6-18373705D04C}"/>
              </a:ext>
            </a:extLst>
          </p:cNvPr>
          <p:cNvGrpSpPr/>
          <p:nvPr/>
        </p:nvGrpSpPr>
        <p:grpSpPr>
          <a:xfrm>
            <a:off x="7425459" y="5258820"/>
            <a:ext cx="4418197" cy="1493325"/>
            <a:chOff x="7918881" y="1323567"/>
            <a:chExt cx="4418197" cy="149332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35D8D13-3D25-764D-BA7D-C6CBEC5CA5E5}"/>
                </a:ext>
              </a:extLst>
            </p:cNvPr>
            <p:cNvSpPr txBox="1"/>
            <p:nvPr/>
          </p:nvSpPr>
          <p:spPr>
            <a:xfrm>
              <a:off x="7918882" y="1323567"/>
              <a:ext cx="38875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Summer Training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ECF392-2063-8545-D5DF-7A2C5F9A0341}"/>
                </a:ext>
              </a:extLst>
            </p:cNvPr>
            <p:cNvSpPr txBox="1"/>
            <p:nvPr/>
          </p:nvSpPr>
          <p:spPr>
            <a:xfrm>
              <a:off x="7918881" y="1801229"/>
              <a:ext cx="44181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Students have an option to undergo summer training after the second term to earn 4 credits.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BD98BF2-77B1-1EEC-3BA8-27C6F78D2279}"/>
              </a:ext>
            </a:extLst>
          </p:cNvPr>
          <p:cNvGrpSpPr/>
          <p:nvPr/>
        </p:nvGrpSpPr>
        <p:grpSpPr>
          <a:xfrm>
            <a:off x="490991" y="5279890"/>
            <a:ext cx="4198456" cy="1493325"/>
            <a:chOff x="6469544" y="1323567"/>
            <a:chExt cx="4198456" cy="149332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FA29818-C438-87BE-341A-C62E7E29E535}"/>
                </a:ext>
              </a:extLst>
            </p:cNvPr>
            <p:cNvSpPr txBox="1"/>
            <p:nvPr/>
          </p:nvSpPr>
          <p:spPr>
            <a:xfrm>
              <a:off x="6469544" y="1323567"/>
              <a:ext cx="4198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Skill Enhancement Courses 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A4DBBCE-D29E-5F49-7847-635F57783505}"/>
                </a:ext>
              </a:extLst>
            </p:cNvPr>
            <p:cNvSpPr txBox="1"/>
            <p:nvPr/>
          </p:nvSpPr>
          <p:spPr>
            <a:xfrm>
              <a:off x="6838743" y="1801229"/>
              <a:ext cx="38292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courses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of 4 credits each are offered for professional enhancement of the students.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12EAA9A-58A3-BF60-8243-F171C8E4D355}"/>
              </a:ext>
            </a:extLst>
          </p:cNvPr>
          <p:cNvGrpSpPr/>
          <p:nvPr/>
        </p:nvGrpSpPr>
        <p:grpSpPr>
          <a:xfrm>
            <a:off x="11310" y="3251747"/>
            <a:ext cx="4074176" cy="1801101"/>
            <a:chOff x="7264045" y="1323567"/>
            <a:chExt cx="3403955" cy="1801101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1B1BDB-1EF2-A1CA-91BA-D11E68505A12}"/>
                </a:ext>
              </a:extLst>
            </p:cNvPr>
            <p:cNvSpPr txBox="1"/>
            <p:nvPr/>
          </p:nvSpPr>
          <p:spPr>
            <a:xfrm>
              <a:off x="8247209" y="1323567"/>
              <a:ext cx="24207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Generic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5BF00C-9450-250D-7EC1-8131782D401F}"/>
                </a:ext>
              </a:extLst>
            </p:cNvPr>
            <p:cNvSpPr txBox="1"/>
            <p:nvPr/>
          </p:nvSpPr>
          <p:spPr>
            <a:xfrm>
              <a:off x="7264045" y="1801229"/>
              <a:ext cx="340395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 Courses each of 4 credits from the areas such as general management, marketing, finance, and research are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BA1CFA-2357-3BA7-49F2-A35D1D4C3BE0}"/>
              </a:ext>
            </a:extLst>
          </p:cNvPr>
          <p:cNvGrpSpPr/>
          <p:nvPr/>
        </p:nvGrpSpPr>
        <p:grpSpPr>
          <a:xfrm>
            <a:off x="805843" y="1779673"/>
            <a:ext cx="3921704" cy="1185548"/>
            <a:chOff x="7622020" y="1323567"/>
            <a:chExt cx="3045981" cy="118554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F1940C8-363E-9BB5-A97E-BEBB3E6E3077}"/>
                </a:ext>
              </a:extLst>
            </p:cNvPr>
            <p:cNvSpPr txBox="1"/>
            <p:nvPr/>
          </p:nvSpPr>
          <p:spPr>
            <a:xfrm>
              <a:off x="9799951" y="1323567"/>
              <a:ext cx="8680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Project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0FCF35F-C13A-E93C-47A1-73E7F1351F03}"/>
                </a:ext>
              </a:extLst>
            </p:cNvPr>
            <p:cNvSpPr txBox="1"/>
            <p:nvPr/>
          </p:nvSpPr>
          <p:spPr>
            <a:xfrm>
              <a:off x="7622020" y="1801229"/>
              <a:ext cx="3045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Students complete a project of 4 credits in the last term.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87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MCA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7D63B-BEC7-FD5D-3884-8DA5E30AB7F2}"/>
              </a:ext>
            </a:extLst>
          </p:cNvPr>
          <p:cNvGrpSpPr/>
          <p:nvPr/>
        </p:nvGrpSpPr>
        <p:grpSpPr>
          <a:xfrm>
            <a:off x="295505" y="2177142"/>
            <a:ext cx="3131936" cy="3438979"/>
            <a:chOff x="355960" y="2971800"/>
            <a:chExt cx="2897309" cy="3181350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68012FB2-0BB7-AA58-DAF9-DB0D9A56D1CA}"/>
                </a:ext>
              </a:extLst>
            </p:cNvPr>
            <p:cNvSpPr/>
            <p:nvPr/>
          </p:nvSpPr>
          <p:spPr>
            <a:xfrm rot="18973752" flipV="1">
              <a:off x="495833" y="3244575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9B460B0D-1FDD-678D-1722-E4EB4CEDCC8D}"/>
                </a:ext>
              </a:extLst>
            </p:cNvPr>
            <p:cNvSpPr/>
            <p:nvPr/>
          </p:nvSpPr>
          <p:spPr>
            <a:xfrm>
              <a:off x="692949" y="2971800"/>
              <a:ext cx="256032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538B1E7C-D689-5BEC-FC68-1D2F900B502F}"/>
                </a:ext>
              </a:extLst>
            </p:cNvPr>
            <p:cNvSpPr/>
            <p:nvPr/>
          </p:nvSpPr>
          <p:spPr>
            <a:xfrm rot="19003292">
              <a:off x="355960" y="3006617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BDD8F2-226A-79C9-1E5F-736AFF52C4C6}"/>
                </a:ext>
              </a:extLst>
            </p:cNvPr>
            <p:cNvSpPr txBox="1"/>
            <p:nvPr/>
          </p:nvSpPr>
          <p:spPr>
            <a:xfrm rot="19130256">
              <a:off x="506991" y="2983243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E9445-1E4F-7007-0A4D-6F7CFA71FB3F}"/>
                </a:ext>
              </a:extLst>
            </p:cNvPr>
            <p:cNvSpPr txBox="1"/>
            <p:nvPr/>
          </p:nvSpPr>
          <p:spPr>
            <a:xfrm>
              <a:off x="818912" y="3295459"/>
              <a:ext cx="2404125" cy="2818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Software Engineering Practices 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Object Oriented Programming Using C++ 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Data Warehousing &amp; Data Mining 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Linux &amp; Shell Scripting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Data Communication &amp; Networking 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Skill Enhancement Course I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D3FAA9-EFDA-1113-F5FE-B923D44219ED}"/>
              </a:ext>
            </a:extLst>
          </p:cNvPr>
          <p:cNvGrpSpPr/>
          <p:nvPr/>
        </p:nvGrpSpPr>
        <p:grpSpPr>
          <a:xfrm>
            <a:off x="3377120" y="2174381"/>
            <a:ext cx="2855893" cy="3486823"/>
            <a:chOff x="3510917" y="2969246"/>
            <a:chExt cx="2641945" cy="3225610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4BB273B1-9330-8A28-926F-C4FC0E2C7215}"/>
                </a:ext>
              </a:extLst>
            </p:cNvPr>
            <p:cNvSpPr/>
            <p:nvPr/>
          </p:nvSpPr>
          <p:spPr>
            <a:xfrm rot="18973752" flipV="1">
              <a:off x="3655538" y="3246329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3E109F7-6795-4716-02E7-F4179A0612A7}"/>
                </a:ext>
              </a:extLst>
            </p:cNvPr>
            <p:cNvSpPr/>
            <p:nvPr/>
          </p:nvSpPr>
          <p:spPr>
            <a:xfrm>
              <a:off x="3866862" y="2971798"/>
              <a:ext cx="2286000" cy="3181351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DC170-E54D-7F36-72FF-7166BAD0E695}"/>
                </a:ext>
              </a:extLst>
            </p:cNvPr>
            <p:cNvSpPr txBox="1"/>
            <p:nvPr/>
          </p:nvSpPr>
          <p:spPr>
            <a:xfrm>
              <a:off x="3973047" y="3376131"/>
              <a:ext cx="2179814" cy="2818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Programming in Java </a:t>
              </a:r>
            </a:p>
            <a:p>
              <a:r>
                <a:rPr lang="en-US" sz="1600" dirty="0"/>
                <a:t>Advanced Data Structures </a:t>
              </a:r>
            </a:p>
            <a:p>
              <a:r>
                <a:rPr lang="en-US" sz="1600" dirty="0"/>
                <a:t>Introduction to Big Data </a:t>
              </a:r>
            </a:p>
            <a:p>
              <a:r>
                <a:rPr lang="en-US" sz="1600" dirty="0"/>
                <a:t>Cloud Computing </a:t>
              </a:r>
            </a:p>
            <a:p>
              <a:r>
                <a:rPr lang="en-US" sz="1600" dirty="0"/>
                <a:t>Mathematical Foundation for Computer Science </a:t>
              </a:r>
            </a:p>
            <a:p>
              <a:r>
                <a:rPr lang="en-US" sz="1600" dirty="0"/>
                <a:t>Web Technologies </a:t>
              </a:r>
            </a:p>
            <a:p>
              <a:r>
                <a:rPr lang="en-US" sz="1600" dirty="0"/>
                <a:t>Skill Enhancement Course II</a:t>
              </a: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1FABBA00-8145-F630-9ABF-B790F150ED04}"/>
                </a:ext>
              </a:extLst>
            </p:cNvPr>
            <p:cNvSpPr/>
            <p:nvPr/>
          </p:nvSpPr>
          <p:spPr>
            <a:xfrm rot="19003292">
              <a:off x="3510917" y="3006619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7DACD-A9CF-0619-F9E1-42F81282A337}"/>
                </a:ext>
              </a:extLst>
            </p:cNvPr>
            <p:cNvSpPr txBox="1"/>
            <p:nvPr/>
          </p:nvSpPr>
          <p:spPr>
            <a:xfrm rot="19130256">
              <a:off x="3661947" y="296924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EF4A59-8D9A-FEC7-C716-3CB92AB743AA}"/>
              </a:ext>
            </a:extLst>
          </p:cNvPr>
          <p:cNvGrpSpPr/>
          <p:nvPr/>
        </p:nvGrpSpPr>
        <p:grpSpPr>
          <a:xfrm>
            <a:off x="6182693" y="2177142"/>
            <a:ext cx="2856416" cy="3715146"/>
            <a:chOff x="6330115" y="2971800"/>
            <a:chExt cx="2642429" cy="3436828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D2CDB2A2-6D76-061C-90AE-948236856A9A}"/>
                </a:ext>
              </a:extLst>
            </p:cNvPr>
            <p:cNvSpPr/>
            <p:nvPr/>
          </p:nvSpPr>
          <p:spPr>
            <a:xfrm rot="18973752" flipV="1">
              <a:off x="6469988" y="3243279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9A0F7DF8-2658-9C8B-DA51-E5D6E7D2EE7C}"/>
                </a:ext>
              </a:extLst>
            </p:cNvPr>
            <p:cNvSpPr/>
            <p:nvPr/>
          </p:nvSpPr>
          <p:spPr>
            <a:xfrm>
              <a:off x="6669830" y="2971800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E2FF0-BB10-3032-3F6D-09014DB49FF0}"/>
                </a:ext>
              </a:extLst>
            </p:cNvPr>
            <p:cNvSpPr txBox="1"/>
            <p:nvPr/>
          </p:nvSpPr>
          <p:spPr>
            <a:xfrm>
              <a:off x="6792730" y="3362127"/>
              <a:ext cx="2179814" cy="3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Programming in Python </a:t>
              </a:r>
            </a:p>
            <a:p>
              <a:r>
                <a:rPr lang="en-US" sz="1600" dirty="0"/>
                <a:t>Skill Enhancement Course III</a:t>
              </a:r>
            </a:p>
            <a:p>
              <a:r>
                <a:rPr lang="en-US" sz="1600" dirty="0"/>
                <a:t>2 Courses of Discipline Elective.</a:t>
              </a:r>
            </a:p>
            <a:p>
              <a:r>
                <a:rPr lang="en-US" sz="1600" dirty="0"/>
                <a:t>2 Courses of Generic Electives</a:t>
              </a:r>
            </a:p>
            <a:p>
              <a:r>
                <a:rPr lang="en-US" sz="1600" dirty="0"/>
                <a:t>Seminar on Summer Training or a course from General Elective Basket</a:t>
              </a:r>
            </a:p>
            <a:p>
              <a:endParaRPr lang="en-US" sz="1600" dirty="0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68BBBEC6-3521-07BC-2D3B-4AF35916DF28}"/>
                </a:ext>
              </a:extLst>
            </p:cNvPr>
            <p:cNvSpPr/>
            <p:nvPr/>
          </p:nvSpPr>
          <p:spPr>
            <a:xfrm rot="19003292">
              <a:off x="6330115" y="3005321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D7446-244A-0E35-08BC-3481D9FE8FD9}"/>
                </a:ext>
              </a:extLst>
            </p:cNvPr>
            <p:cNvSpPr txBox="1"/>
            <p:nvPr/>
          </p:nvSpPr>
          <p:spPr>
            <a:xfrm rot="19130256">
              <a:off x="6481146" y="2981947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38763B-19C6-3541-259B-D62B7FF3CD79}"/>
              </a:ext>
            </a:extLst>
          </p:cNvPr>
          <p:cNvGrpSpPr/>
          <p:nvPr/>
        </p:nvGrpSpPr>
        <p:grpSpPr>
          <a:xfrm>
            <a:off x="8970719" y="2173469"/>
            <a:ext cx="2838870" cy="3442651"/>
            <a:chOff x="9139304" y="2968402"/>
            <a:chExt cx="2626198" cy="3184747"/>
          </a:xfrm>
        </p:grpSpPr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13F32B9F-2DF7-9D3F-D2D0-B50FAC8616A9}"/>
                </a:ext>
              </a:extLst>
            </p:cNvPr>
            <p:cNvSpPr/>
            <p:nvPr/>
          </p:nvSpPr>
          <p:spPr>
            <a:xfrm rot="18973752" flipV="1">
              <a:off x="9283925" y="3245485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ounded Rectangle 24">
              <a:extLst>
                <a:ext uri="{FF2B5EF4-FFF2-40B4-BE49-F238E27FC236}">
                  <a16:creationId xmlns:a16="http://schemas.microsoft.com/office/drawing/2014/main" id="{56F2DFA4-7A5D-93FA-FBBA-25CC6A29EA50}"/>
                </a:ext>
              </a:extLst>
            </p:cNvPr>
            <p:cNvSpPr/>
            <p:nvPr/>
          </p:nvSpPr>
          <p:spPr>
            <a:xfrm>
              <a:off x="9472799" y="2971799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1C6BA598-C3B8-B588-2194-2C98703C524E}"/>
                </a:ext>
              </a:extLst>
            </p:cNvPr>
            <p:cNvSpPr/>
            <p:nvPr/>
          </p:nvSpPr>
          <p:spPr>
            <a:xfrm rot="19003292">
              <a:off x="9139304" y="3005775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BE95AB-DAE5-4038-9CF7-C450EAE1342B}"/>
                </a:ext>
              </a:extLst>
            </p:cNvPr>
            <p:cNvSpPr txBox="1"/>
            <p:nvPr/>
          </p:nvSpPr>
          <p:spPr>
            <a:xfrm rot="19130256">
              <a:off x="9290334" y="2968402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15C853-4DDB-A6EF-0A4D-4E3845D535FF}"/>
                </a:ext>
              </a:extLst>
            </p:cNvPr>
            <p:cNvSpPr txBox="1"/>
            <p:nvPr/>
          </p:nvSpPr>
          <p:spPr>
            <a:xfrm>
              <a:off x="9585688" y="3387281"/>
              <a:ext cx="2179814" cy="167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Skill Enhancement Course IV </a:t>
              </a:r>
            </a:p>
            <a:p>
              <a:r>
                <a:rPr lang="en-US" sz="1600" dirty="0"/>
                <a:t>2 Courses of Discipline Elective.</a:t>
              </a:r>
            </a:p>
            <a:p>
              <a:r>
                <a:rPr lang="en-US" sz="1600" dirty="0"/>
                <a:t>2 Courses of Generic Electives</a:t>
              </a:r>
            </a:p>
            <a:p>
              <a:r>
                <a:rPr lang="en-US" sz="1600" dirty="0"/>
                <a:t>Project Work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39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82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MCA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 years (4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228221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26950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Enrolment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2 years, offering flexible fees starting at INR 26950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421C-253B-68E4-6B5D-665C2F5FE218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326753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80FA3-9EE5-6F41-B6D8-85B9E90A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206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Bachelor of Commerce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387422" y="4442301"/>
            <a:ext cx="30268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An online degree to equip you with managerial skills and build competencies in the field of commerce.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1FAEFD8-A49E-D343-2844-E1A942AF9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08" b="90415" l="16378" r="89595">
                        <a14:foregroundMark x1="48170" y1="11140" x2="60308" y2="39119"/>
                        <a14:foregroundMark x1="60308" y1="39119" x2="81503" y2="31865"/>
                        <a14:foregroundMark x1="81503" y1="31865" x2="66474" y2="9585"/>
                        <a14:foregroundMark x1="66474" y1="9585" x2="49711" y2="10104"/>
                        <a14:foregroundMark x1="82274" y1="50000" x2="83815" y2="52332"/>
                        <a14:foregroundMark x1="88632" y1="50000" x2="89788" y2="75907"/>
                        <a14:foregroundMark x1="64162" y1="70207" x2="58574" y2="68912"/>
                        <a14:foregroundMark x1="57418" y1="75130" x2="70520" y2="75130"/>
                        <a14:foregroundMark x1="68786" y1="70984" x2="64547" y2="69689"/>
                        <a14:foregroundMark x1="62235" y1="63212" x2="62813" y2="66321"/>
                        <a14:foregroundMark x1="19846" y1="45337" x2="12717" y2="73057"/>
                        <a14:foregroundMark x1="12717" y1="73057" x2="36994" y2="90415"/>
                        <a14:foregroundMark x1="36994" y1="90415" x2="57996" y2="69948"/>
                        <a14:foregroundMark x1="57996" y1="69948" x2="50867" y2="61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3" r="8573"/>
          <a:stretch/>
        </p:blipFill>
        <p:spPr>
          <a:xfrm>
            <a:off x="3501555" y="4586661"/>
            <a:ext cx="1857905" cy="16677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202076" y="3739898"/>
            <a:ext cx="3569134" cy="962876"/>
            <a:chOff x="-148815" y="4268575"/>
            <a:chExt cx="3569134" cy="96287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-148815" y="4268575"/>
              <a:ext cx="25422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Communication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202076" y="5136418"/>
            <a:ext cx="2868783" cy="819406"/>
            <a:chOff x="143082" y="5519879"/>
            <a:chExt cx="2868783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143082" y="5519879"/>
              <a:ext cx="17576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Life-long learning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2046748" y="2757598"/>
            <a:ext cx="2758585" cy="1242980"/>
            <a:chOff x="1148459" y="3212040"/>
            <a:chExt cx="2758585" cy="124298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1148459" y="3212040"/>
              <a:ext cx="176973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Business knowledge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3904331" y="1956845"/>
            <a:ext cx="3541084" cy="1641007"/>
            <a:chOff x="2596454" y="2050120"/>
            <a:chExt cx="3541084" cy="164100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2596454" y="2050120"/>
              <a:ext cx="354108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Financial Statement Analysis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136418"/>
            <a:ext cx="3006724" cy="1015663"/>
            <a:chOff x="9036219" y="5537402"/>
            <a:chExt cx="3006724" cy="101566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149538" y="5537402"/>
              <a:ext cx="189340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Leadership and Teamwork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3802670"/>
            <a:ext cx="3880390" cy="1089316"/>
            <a:chOff x="7870762" y="3094512"/>
            <a:chExt cx="3880390" cy="108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39907" y="3094512"/>
              <a:ext cx="271124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Business Incorporation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653699"/>
            <a:ext cx="2971542" cy="1412850"/>
            <a:chOff x="6857645" y="2110579"/>
            <a:chExt cx="2971542" cy="141285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09513" y="2110579"/>
              <a:ext cx="22196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Sustainability and Ethics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32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3CA2-C033-015B-FF7D-8BD97DC1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Bachelor of Commerce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497709-026B-F884-153A-93D2AD1A326B}"/>
              </a:ext>
            </a:extLst>
          </p:cNvPr>
          <p:cNvSpPr/>
          <p:nvPr/>
        </p:nvSpPr>
        <p:spPr>
          <a:xfrm>
            <a:off x="2531603" y="1612933"/>
            <a:ext cx="1495425" cy="1495425"/>
          </a:xfrm>
          <a:prstGeom prst="ellipse">
            <a:avLst/>
          </a:prstGeom>
          <a:gradFill flip="none" rotWithShape="1">
            <a:gsLst>
              <a:gs pos="0">
                <a:srgbClr val="4BACC6">
                  <a:lumMod val="75000"/>
                  <a:shade val="30000"/>
                  <a:satMod val="115000"/>
                </a:srgbClr>
              </a:gs>
              <a:gs pos="50000">
                <a:srgbClr val="4BACC6">
                  <a:lumMod val="75000"/>
                  <a:shade val="67500"/>
                  <a:satMod val="115000"/>
                </a:srgbClr>
              </a:gs>
              <a:gs pos="100000">
                <a:srgbClr val="4BACC6">
                  <a:lumMod val="75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607AB3-BB27-5E1B-8511-2BEF523A541B}"/>
              </a:ext>
            </a:extLst>
          </p:cNvPr>
          <p:cNvSpPr/>
          <p:nvPr/>
        </p:nvSpPr>
        <p:spPr>
          <a:xfrm>
            <a:off x="8306893" y="3363354"/>
            <a:ext cx="1505373" cy="1505373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75000"/>
                  <a:shade val="30000"/>
                  <a:satMod val="115000"/>
                </a:srgbClr>
              </a:gs>
              <a:gs pos="50000">
                <a:srgbClr val="F79646">
                  <a:lumMod val="75000"/>
                  <a:shade val="67500"/>
                  <a:satMod val="115000"/>
                </a:srgbClr>
              </a:gs>
              <a:gs pos="100000">
                <a:srgbClr val="F79646">
                  <a:lumMod val="75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108C9F1-69EE-EAEC-F09F-0143819B3FBC}"/>
              </a:ext>
            </a:extLst>
          </p:cNvPr>
          <p:cNvSpPr/>
          <p:nvPr/>
        </p:nvSpPr>
        <p:spPr>
          <a:xfrm>
            <a:off x="2523937" y="5072587"/>
            <a:ext cx="1477789" cy="1477789"/>
          </a:xfrm>
          <a:prstGeom prst="ellipse">
            <a:avLst/>
          </a:prstGeom>
          <a:gradFill flip="none" rotWithShape="1">
            <a:gsLst>
              <a:gs pos="0">
                <a:srgbClr val="9BBB59">
                  <a:lumMod val="75000"/>
                  <a:shade val="30000"/>
                  <a:satMod val="115000"/>
                </a:srgbClr>
              </a:gs>
              <a:gs pos="50000">
                <a:srgbClr val="9BBB59">
                  <a:lumMod val="75000"/>
                  <a:shade val="67500"/>
                  <a:satMod val="115000"/>
                </a:srgbClr>
              </a:gs>
              <a:gs pos="100000">
                <a:srgbClr val="9BBB59">
                  <a:lumMod val="75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F37671-9CDB-7248-8D82-AFBDE6D95362}"/>
              </a:ext>
            </a:extLst>
          </p:cNvPr>
          <p:cNvCxnSpPr>
            <a:cxnSpLocks/>
            <a:endCxn id="29" idx="0"/>
          </p:cNvCxnSpPr>
          <p:nvPr/>
        </p:nvCxnSpPr>
        <p:spPr>
          <a:xfrm flipV="1">
            <a:off x="1524000" y="2383641"/>
            <a:ext cx="914404" cy="2545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E7133071-52EE-4A3B-7180-FB9EDAE7652E}"/>
              </a:ext>
            </a:extLst>
          </p:cNvPr>
          <p:cNvSpPr/>
          <p:nvPr/>
        </p:nvSpPr>
        <p:spPr>
          <a:xfrm>
            <a:off x="2438400" y="1538519"/>
            <a:ext cx="1695334" cy="1695334"/>
          </a:xfrm>
          <a:prstGeom prst="arc">
            <a:avLst>
              <a:gd name="adj1" fmla="val 10810321"/>
              <a:gd name="adj2" fmla="val 0"/>
            </a:avLst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B040C2-4E79-8358-CC57-09AFC772D186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33734" y="2386186"/>
            <a:ext cx="6534266" cy="19298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7156C7-A7DD-24EF-EEEE-5637681E3C67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571657" y="4113592"/>
            <a:ext cx="6652513" cy="2539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FD29DE63-6C00-A108-4635-28F369933A4A}"/>
              </a:ext>
            </a:extLst>
          </p:cNvPr>
          <p:cNvSpPr/>
          <p:nvPr/>
        </p:nvSpPr>
        <p:spPr>
          <a:xfrm flipV="1">
            <a:off x="8224166" y="3267913"/>
            <a:ext cx="1691358" cy="1691358"/>
          </a:xfrm>
          <a:prstGeom prst="arc">
            <a:avLst>
              <a:gd name="adj1" fmla="val 10810321"/>
              <a:gd name="adj2" fmla="val 0"/>
            </a:avLst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F26C824-872A-CD06-3B57-B4CE90EA7D35}"/>
              </a:ext>
            </a:extLst>
          </p:cNvPr>
          <p:cNvSpPr/>
          <p:nvPr/>
        </p:nvSpPr>
        <p:spPr>
          <a:xfrm>
            <a:off x="2438400" y="5002725"/>
            <a:ext cx="1634263" cy="1634263"/>
          </a:xfrm>
          <a:prstGeom prst="arc">
            <a:avLst>
              <a:gd name="adj1" fmla="val 10623471"/>
              <a:gd name="adj2" fmla="val 0"/>
            </a:avLst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F2747E-FDEC-0451-3A1B-12220896E14C}"/>
              </a:ext>
            </a:extLst>
          </p:cNvPr>
          <p:cNvCxnSpPr>
            <a:cxnSpLocks/>
          </p:cNvCxnSpPr>
          <p:nvPr/>
        </p:nvCxnSpPr>
        <p:spPr>
          <a:xfrm>
            <a:off x="9906616" y="4124851"/>
            <a:ext cx="761384" cy="0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4EB4FD-7A99-6D48-8604-098D44F2F7A9}"/>
              </a:ext>
            </a:extLst>
          </p:cNvPr>
          <p:cNvCxnSpPr>
            <a:cxnSpLocks/>
          </p:cNvCxnSpPr>
          <p:nvPr/>
        </p:nvCxnSpPr>
        <p:spPr>
          <a:xfrm>
            <a:off x="4056660" y="5819876"/>
            <a:ext cx="6581814" cy="24796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A8EDBF-D565-9DD8-0FD1-208B2D7F0557}"/>
              </a:ext>
            </a:extLst>
          </p:cNvPr>
          <p:cNvCxnSpPr>
            <a:cxnSpLocks/>
          </p:cNvCxnSpPr>
          <p:nvPr/>
        </p:nvCxnSpPr>
        <p:spPr>
          <a:xfrm flipH="1" flipV="1">
            <a:off x="1524000" y="5837839"/>
            <a:ext cx="915477" cy="11259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soli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E9F5D8-085B-B7DC-D824-6F7810D4C5B8}"/>
              </a:ext>
            </a:extLst>
          </p:cNvPr>
          <p:cNvCxnSpPr>
            <a:cxnSpLocks/>
          </p:cNvCxnSpPr>
          <p:nvPr/>
        </p:nvCxnSpPr>
        <p:spPr>
          <a:xfrm>
            <a:off x="4419600" y="2383641"/>
            <a:ext cx="581960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1AB2B0-9CCD-059D-C2F3-B667D0B1F9A4}"/>
              </a:ext>
            </a:extLst>
          </p:cNvPr>
          <p:cNvCxnSpPr>
            <a:cxnSpLocks/>
          </p:cNvCxnSpPr>
          <p:nvPr/>
        </p:nvCxnSpPr>
        <p:spPr>
          <a:xfrm>
            <a:off x="1866900" y="4113592"/>
            <a:ext cx="5905500" cy="11259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19D1BB-7F3E-03B5-1F6C-069FCB15D793}"/>
              </a:ext>
            </a:extLst>
          </p:cNvPr>
          <p:cNvCxnSpPr>
            <a:cxnSpLocks/>
          </p:cNvCxnSpPr>
          <p:nvPr/>
        </p:nvCxnSpPr>
        <p:spPr>
          <a:xfrm>
            <a:off x="4381500" y="5819876"/>
            <a:ext cx="5894211" cy="32977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C1E4646-1FE3-4E5F-FBD2-DF3878325341}"/>
              </a:ext>
            </a:extLst>
          </p:cNvPr>
          <p:cNvSpPr txBox="1"/>
          <p:nvPr/>
        </p:nvSpPr>
        <p:spPr>
          <a:xfrm>
            <a:off x="4344989" y="1431812"/>
            <a:ext cx="607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kern="0" dirty="0">
                <a:solidFill>
                  <a:prstClr val="black"/>
                </a:solidFill>
                <a:latin typeface="Sitka Text" panose="02000505000000020004" pitchFamily="2" charset="0"/>
              </a:rPr>
              <a:t>Professional Enhancement</a:t>
            </a:r>
            <a:br>
              <a:rPr lang="en-US" kern="0" dirty="0">
                <a:solidFill>
                  <a:prstClr val="black"/>
                </a:solidFill>
                <a:latin typeface="Sitka Text" panose="02000505000000020004" pitchFamily="2" charset="0"/>
              </a:rPr>
            </a:br>
            <a:r>
              <a:rPr lang="en-US" kern="0" dirty="0">
                <a:solidFill>
                  <a:prstClr val="black"/>
                </a:solidFill>
                <a:latin typeface="Sitka Text" panose="02000505000000020004" pitchFamily="2" charset="0"/>
              </a:rPr>
              <a:t>Subjects like communication, analytical and soft skills to enhance personality and employability.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646513-F53C-61FE-BD0F-D432A49BA95F}"/>
              </a:ext>
            </a:extLst>
          </p:cNvPr>
          <p:cNvSpPr txBox="1"/>
          <p:nvPr/>
        </p:nvSpPr>
        <p:spPr>
          <a:xfrm>
            <a:off x="1571657" y="2992065"/>
            <a:ext cx="63288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b="1" dirty="0">
                <a:latin typeface="Sitka Text" panose="02000505000000020004" pitchFamily="2" charset="0"/>
              </a:rPr>
              <a:t>Software Skills</a:t>
            </a:r>
          </a:p>
          <a:p>
            <a:pPr lvl="0" algn="r">
              <a:defRPr/>
            </a:pPr>
            <a:r>
              <a:rPr lang="en-US" sz="1600" kern="0" dirty="0">
                <a:solidFill>
                  <a:prstClr val="black"/>
                </a:solidFill>
                <a:latin typeface="Sitka Text" panose="02000505000000020004" pitchFamily="2" charset="0"/>
              </a:rPr>
              <a:t>Exposure to 21st-century software like MS Excel, Tally for industry readiness, and the option of getting add-on certification in accounting software.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B046EE-C5FB-C3EB-E5A3-A541251C6B28}"/>
              </a:ext>
            </a:extLst>
          </p:cNvPr>
          <p:cNvSpPr txBox="1"/>
          <p:nvPr/>
        </p:nvSpPr>
        <p:spPr>
          <a:xfrm>
            <a:off x="4344989" y="4748535"/>
            <a:ext cx="6118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kern="0" dirty="0">
                <a:solidFill>
                  <a:prstClr val="black"/>
                </a:solidFill>
                <a:latin typeface="Sitka Text" panose="02000505000000020004" pitchFamily="2" charset="0"/>
              </a:rPr>
              <a:t>Practical experience</a:t>
            </a:r>
          </a:p>
          <a:p>
            <a:pPr lvl="0">
              <a:defRPr/>
            </a:pPr>
            <a:r>
              <a:rPr lang="en-US" sz="1600" kern="0" dirty="0">
                <a:solidFill>
                  <a:prstClr val="black"/>
                </a:solidFill>
                <a:latin typeface="Sitka Text" panose="02000505000000020004" pitchFamily="2" charset="0"/>
              </a:rPr>
              <a:t>The program provides students with opportunities to gain practical experience in the business world through various courses such as project work, GST and corporate laws, etc. </a:t>
            </a:r>
          </a:p>
        </p:txBody>
      </p:sp>
      <p:pic>
        <p:nvPicPr>
          <p:cNvPr id="43" name="Graphic 6" descr="Clapping hands with solid fill">
            <a:extLst>
              <a:ext uri="{FF2B5EF4-FFF2-40B4-BE49-F238E27FC236}">
                <a16:creationId xmlns:a16="http://schemas.microsoft.com/office/drawing/2014/main" id="{D8F5D6DD-DC91-CD56-06DA-CEA35746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70318" y="5302533"/>
            <a:ext cx="891876" cy="891876"/>
          </a:xfrm>
          <a:prstGeom prst="rect">
            <a:avLst/>
          </a:prstGeom>
        </p:spPr>
      </p:pic>
      <p:pic>
        <p:nvPicPr>
          <p:cNvPr id="44" name="Graphic 10" descr="Programmer female with solid fill">
            <a:extLst>
              <a:ext uri="{FF2B5EF4-FFF2-40B4-BE49-F238E27FC236}">
                <a16:creationId xmlns:a16="http://schemas.microsoft.com/office/drawing/2014/main" id="{85FD0709-40C2-446A-1146-17E4E8743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617696" y="3570308"/>
            <a:ext cx="913654" cy="913654"/>
          </a:xfrm>
          <a:prstGeom prst="rect">
            <a:avLst/>
          </a:prstGeom>
        </p:spPr>
      </p:pic>
      <p:pic>
        <p:nvPicPr>
          <p:cNvPr id="45" name="Graphic 14" descr="Office worker male with solid fill">
            <a:extLst>
              <a:ext uri="{FF2B5EF4-FFF2-40B4-BE49-F238E27FC236}">
                <a16:creationId xmlns:a16="http://schemas.microsoft.com/office/drawing/2014/main" id="{FADC34CA-E3DD-0D39-2C09-7EC7EDAD3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795081" y="1835619"/>
            <a:ext cx="918532" cy="918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5CF658-A0C8-A72E-40C5-D30AB176838C}"/>
              </a:ext>
            </a:extLst>
          </p:cNvPr>
          <p:cNvSpPr txBox="1"/>
          <p:nvPr/>
        </p:nvSpPr>
        <p:spPr>
          <a:xfrm>
            <a:off x="6584906" y="6138009"/>
            <a:ext cx="4969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anose="02000505000000020004" pitchFamily="2" charset="0"/>
                <a:cs typeface="Cavolini" panose="03000502040302020204" pitchFamily="66" charset="0"/>
              </a:rPr>
              <a:t>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283951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3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4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7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2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5" presetID="2" presetClass="entr" presetSubtype="2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7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8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65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6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9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0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73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4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77" presetID="2" presetClass="entr" presetSubtype="8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9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0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8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0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07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08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11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12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15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16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1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1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2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2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29" grpId="0" animBg="1"/>
          <p:bldP spid="29" grpId="1" animBg="1"/>
          <p:bldP spid="32" grpId="0" animBg="1"/>
          <p:bldP spid="32" grpId="1" animBg="1"/>
          <p:bldP spid="33" grpId="0" animBg="1"/>
          <p:bldP spid="33" grpId="1" animBg="1"/>
          <p:bldP spid="40" grpId="0"/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3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4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7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2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65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6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9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0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73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4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7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8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0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07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08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11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12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15" presetID="2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16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2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29" grpId="0" animBg="1"/>
          <p:bldP spid="29" grpId="1" animBg="1"/>
          <p:bldP spid="32" grpId="0" animBg="1"/>
          <p:bldP spid="32" grpId="1" animBg="1"/>
          <p:bldP spid="33" grpId="0" animBg="1"/>
          <p:bldP spid="33" grpId="1" animBg="1"/>
          <p:bldP spid="40" grpId="0"/>
          <p:bldP spid="41" grpId="0"/>
          <p:bldP spid="42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F322315-ECC7-1637-91A3-1965D9B5DBEF}"/>
              </a:ext>
            </a:extLst>
          </p:cNvPr>
          <p:cNvGrpSpPr/>
          <p:nvPr/>
        </p:nvGrpSpPr>
        <p:grpSpPr>
          <a:xfrm>
            <a:off x="507361" y="1849403"/>
            <a:ext cx="2703443" cy="4256710"/>
            <a:chOff x="774061" y="1873568"/>
            <a:chExt cx="2030099" cy="32927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BD81EC-BF60-2461-6762-B5FC1127CC4E}"/>
                </a:ext>
              </a:extLst>
            </p:cNvPr>
            <p:cNvSpPr/>
            <p:nvPr/>
          </p:nvSpPr>
          <p:spPr>
            <a:xfrm>
              <a:off x="838200" y="1927860"/>
              <a:ext cx="1905000" cy="32385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86E654-1B42-EE62-C075-EE06C450A686}"/>
                </a:ext>
              </a:extLst>
            </p:cNvPr>
            <p:cNvSpPr/>
            <p:nvPr/>
          </p:nvSpPr>
          <p:spPr>
            <a:xfrm>
              <a:off x="899160" y="1873568"/>
              <a:ext cx="1905000" cy="3231832"/>
            </a:xfrm>
            <a:prstGeom prst="rect">
              <a:avLst/>
            </a:prstGeom>
            <a:solidFill>
              <a:srgbClr val="EEECE1">
                <a:lumMod val="9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6788C3-52E4-C3A1-1035-3381AAD51D65}"/>
                </a:ext>
              </a:extLst>
            </p:cNvPr>
            <p:cNvSpPr/>
            <p:nvPr/>
          </p:nvSpPr>
          <p:spPr>
            <a:xfrm>
              <a:off x="777239" y="2170748"/>
              <a:ext cx="1977898" cy="587692"/>
            </a:xfrm>
            <a:prstGeom prst="rect">
              <a:avLst/>
            </a:prstGeom>
            <a:solidFill>
              <a:srgbClr val="4BACC6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8EC12A-042C-FD6C-DF1A-FE3DEA401465}"/>
                </a:ext>
              </a:extLst>
            </p:cNvPr>
            <p:cNvSpPr txBox="1"/>
            <p:nvPr/>
          </p:nvSpPr>
          <p:spPr>
            <a:xfrm>
              <a:off x="774061" y="2170748"/>
              <a:ext cx="403495" cy="587692"/>
            </a:xfrm>
            <a:prstGeom prst="rect">
              <a:avLst/>
            </a:prstGeom>
            <a:solidFill>
              <a:srgbClr val="4BACC6">
                <a:lumMod val="75000"/>
              </a:srgbClr>
            </a:solidFill>
          </p:spPr>
          <p:txBody>
            <a:bodyPr wrap="non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01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648A22-844C-A929-0813-793FEDBF96DB}"/>
                </a:ext>
              </a:extLst>
            </p:cNvPr>
            <p:cNvSpPr txBox="1"/>
            <p:nvPr/>
          </p:nvSpPr>
          <p:spPr>
            <a:xfrm>
              <a:off x="1196338" y="2211731"/>
              <a:ext cx="1577581" cy="49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Discipline-Specific Elective Courses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E43A50-8AFE-C80B-ED53-C128F2015F57}"/>
                </a:ext>
              </a:extLst>
            </p:cNvPr>
            <p:cNvSpPr txBox="1"/>
            <p:nvPr/>
          </p:nvSpPr>
          <p:spPr>
            <a:xfrm>
              <a:off x="920591" y="3462429"/>
              <a:ext cx="1844040" cy="714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marR="0" lvl="0" indent="-231775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General Management</a:t>
              </a:r>
            </a:p>
            <a:p>
              <a:pPr marL="231775" marR="0" lvl="0" indent="-231775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Sitka Text" panose="02000505000000020004" pitchFamily="2" charset="0"/>
                </a:rPr>
                <a:t>Accounting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1C135F-024D-F42E-8A77-AB84366F63FC}"/>
              </a:ext>
            </a:extLst>
          </p:cNvPr>
          <p:cNvGrpSpPr/>
          <p:nvPr/>
        </p:nvGrpSpPr>
        <p:grpSpPr>
          <a:xfrm>
            <a:off x="3373165" y="2383416"/>
            <a:ext cx="2700138" cy="4256710"/>
            <a:chOff x="776543" y="1873569"/>
            <a:chExt cx="2027617" cy="32927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4AECB44-02D6-336B-555A-8BD7B3ED70E8}"/>
                </a:ext>
              </a:extLst>
            </p:cNvPr>
            <p:cNvSpPr/>
            <p:nvPr/>
          </p:nvSpPr>
          <p:spPr>
            <a:xfrm>
              <a:off x="838200" y="1927861"/>
              <a:ext cx="1905000" cy="3238501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E8E3D0-8C8C-8D9A-A7E8-4F1674835FB6}"/>
                </a:ext>
              </a:extLst>
            </p:cNvPr>
            <p:cNvSpPr/>
            <p:nvPr/>
          </p:nvSpPr>
          <p:spPr>
            <a:xfrm>
              <a:off x="899160" y="1873569"/>
              <a:ext cx="1905000" cy="3231833"/>
            </a:xfrm>
            <a:prstGeom prst="rect">
              <a:avLst/>
            </a:prstGeom>
            <a:solidFill>
              <a:srgbClr val="EEECE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053EE2-051D-F2BB-D07D-7371066E88A8}"/>
                </a:ext>
              </a:extLst>
            </p:cNvPr>
            <p:cNvSpPr/>
            <p:nvPr/>
          </p:nvSpPr>
          <p:spPr>
            <a:xfrm>
              <a:off x="777239" y="2170748"/>
              <a:ext cx="1977899" cy="587692"/>
            </a:xfrm>
            <a:prstGeom prst="rect">
              <a:avLst/>
            </a:prstGeom>
            <a:gradFill flip="none" rotWithShape="1">
              <a:gsLst>
                <a:gs pos="100000">
                  <a:srgbClr val="C0504D">
                    <a:lumMod val="75000"/>
                  </a:srgbClr>
                </a:gs>
                <a:gs pos="0">
                  <a:srgbClr val="963836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1E4902-1C04-B35E-3783-0B0D83189863}"/>
                </a:ext>
              </a:extLst>
            </p:cNvPr>
            <p:cNvSpPr txBox="1"/>
            <p:nvPr/>
          </p:nvSpPr>
          <p:spPr>
            <a:xfrm>
              <a:off x="776543" y="2170748"/>
              <a:ext cx="426947" cy="587691"/>
            </a:xfrm>
            <a:prstGeom prst="rect">
              <a:avLst/>
            </a:prstGeom>
            <a:solidFill>
              <a:srgbClr val="C96B69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02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655C18-BEBE-B380-97E7-5DA8BEA5E361}"/>
                </a:ext>
              </a:extLst>
            </p:cNvPr>
            <p:cNvSpPr txBox="1"/>
            <p:nvPr/>
          </p:nvSpPr>
          <p:spPr>
            <a:xfrm>
              <a:off x="1203491" y="2204559"/>
              <a:ext cx="1516953" cy="499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Generic Elective Courses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331F05-03CE-BE80-D7D6-AA8987E9FFB1}"/>
                </a:ext>
              </a:extLst>
            </p:cNvPr>
            <p:cNvSpPr txBox="1"/>
            <p:nvPr/>
          </p:nvSpPr>
          <p:spPr>
            <a:xfrm>
              <a:off x="955151" y="3396209"/>
              <a:ext cx="1844040" cy="135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31775" marR="0" lvl="0" indent="-23177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sz="1800" dirty="0">
                  <a:latin typeface="Sitka Text" panose="02000505000000020004" pitchFamily="2" charset="0"/>
                </a:rPr>
                <a:t>Contemporary Programing</a:t>
              </a:r>
            </a:p>
            <a:p>
              <a:r>
                <a:rPr lang="en-US" sz="1800" dirty="0">
                  <a:latin typeface="Sitka Text" panose="02000505000000020004" pitchFamily="2" charset="0"/>
                </a:rPr>
                <a:t>English</a:t>
              </a:r>
            </a:p>
            <a:p>
              <a:r>
                <a:rPr lang="en-US" sz="1800" dirty="0">
                  <a:latin typeface="Sitka Text" panose="02000505000000020004" pitchFamily="2" charset="0"/>
                </a:rPr>
                <a:t>History</a:t>
              </a:r>
            </a:p>
            <a:p>
              <a:r>
                <a:rPr lang="en-US" sz="1800" dirty="0">
                  <a:latin typeface="Sitka Text" panose="02000505000000020004" pitchFamily="2" charset="0"/>
                </a:rPr>
                <a:t>Sociology</a:t>
              </a:r>
            </a:p>
            <a:p>
              <a:r>
                <a:rPr lang="en-US" sz="1800" dirty="0">
                  <a:latin typeface="Sitka Text" panose="02000505000000020004" pitchFamily="2" charset="0"/>
                </a:rPr>
                <a:t>Political Science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61002A-D39D-9105-1E9C-21E0EB150313}"/>
              </a:ext>
            </a:extLst>
          </p:cNvPr>
          <p:cNvGrpSpPr/>
          <p:nvPr/>
        </p:nvGrpSpPr>
        <p:grpSpPr>
          <a:xfrm>
            <a:off x="6236591" y="1870833"/>
            <a:ext cx="2699211" cy="4256710"/>
            <a:chOff x="777239" y="1873568"/>
            <a:chExt cx="2026921" cy="329279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8679261-C592-2DDB-1EB0-9A41C98B4AC7}"/>
                </a:ext>
              </a:extLst>
            </p:cNvPr>
            <p:cNvSpPr/>
            <p:nvPr/>
          </p:nvSpPr>
          <p:spPr>
            <a:xfrm>
              <a:off x="838200" y="1927860"/>
              <a:ext cx="1905000" cy="32385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3CA578E-B8C8-B848-C1E6-84704CA10539}"/>
                </a:ext>
              </a:extLst>
            </p:cNvPr>
            <p:cNvSpPr/>
            <p:nvPr/>
          </p:nvSpPr>
          <p:spPr>
            <a:xfrm>
              <a:off x="899160" y="1873568"/>
              <a:ext cx="1905000" cy="3231832"/>
            </a:xfrm>
            <a:prstGeom prst="rect">
              <a:avLst/>
            </a:prstGeom>
            <a:solidFill>
              <a:srgbClr val="EEECE1">
                <a:lumMod val="9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2D458D-FA28-579D-417B-E8428A41EC03}"/>
                </a:ext>
              </a:extLst>
            </p:cNvPr>
            <p:cNvSpPr/>
            <p:nvPr/>
          </p:nvSpPr>
          <p:spPr>
            <a:xfrm>
              <a:off x="777239" y="2170748"/>
              <a:ext cx="1940428" cy="58769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7D52C9-3D53-03B9-12C5-6C7B00EC6A32}"/>
                </a:ext>
              </a:extLst>
            </p:cNvPr>
            <p:cNvSpPr txBox="1"/>
            <p:nvPr/>
          </p:nvSpPr>
          <p:spPr>
            <a:xfrm>
              <a:off x="789177" y="2170748"/>
              <a:ext cx="403495" cy="587692"/>
            </a:xfrm>
            <a:prstGeom prst="rect">
              <a:avLst/>
            </a:prstGeom>
            <a:solidFill>
              <a:srgbClr val="F79646"/>
            </a:solidFill>
          </p:spPr>
          <p:txBody>
            <a:bodyPr wrap="non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03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5BBC6E-347A-0D0B-60DA-313901C38AE6}"/>
                </a:ext>
              </a:extLst>
            </p:cNvPr>
            <p:cNvSpPr txBox="1"/>
            <p:nvPr/>
          </p:nvSpPr>
          <p:spPr>
            <a:xfrm>
              <a:off x="1204610" y="2215783"/>
              <a:ext cx="1479664" cy="49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Ability Enhancement Courses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F1412B-EE86-54C5-FCDB-2EFF8CD1FFC1}"/>
                </a:ext>
              </a:extLst>
            </p:cNvPr>
            <p:cNvSpPr txBox="1"/>
            <p:nvPr/>
          </p:nvSpPr>
          <p:spPr>
            <a:xfrm>
              <a:off x="919742" y="3458367"/>
              <a:ext cx="1844040" cy="157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31775" marR="0" lvl="0" indent="-23177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dirty="0">
                  <a:latin typeface="Sitka Text" panose="02000505000000020004" pitchFamily="2" charset="0"/>
                </a:rPr>
                <a:t>Environmental Sciences</a:t>
              </a:r>
            </a:p>
            <a:p>
              <a:r>
                <a:rPr lang="en-US" dirty="0">
                  <a:latin typeface="Sitka Text" panose="02000505000000020004" pitchFamily="2" charset="0"/>
                </a:rPr>
                <a:t>Communication Skills</a:t>
              </a:r>
            </a:p>
            <a:p>
              <a:r>
                <a:rPr lang="en-US" dirty="0">
                  <a:latin typeface="Sitka Text" panose="02000505000000020004" pitchFamily="2" charset="0"/>
                </a:rPr>
                <a:t>Community Development Project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C2BE13-BEF7-802E-54E3-2499884B1FFF}"/>
              </a:ext>
            </a:extLst>
          </p:cNvPr>
          <p:cNvGrpSpPr/>
          <p:nvPr/>
        </p:nvGrpSpPr>
        <p:grpSpPr>
          <a:xfrm>
            <a:off x="9099089" y="2411574"/>
            <a:ext cx="2750294" cy="4256710"/>
            <a:chOff x="777239" y="1873568"/>
            <a:chExt cx="2065281" cy="329279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E5AD4AB-62DD-732C-7FE6-1704B4DE73F1}"/>
                </a:ext>
              </a:extLst>
            </p:cNvPr>
            <p:cNvSpPr/>
            <p:nvPr/>
          </p:nvSpPr>
          <p:spPr>
            <a:xfrm>
              <a:off x="838200" y="1927860"/>
              <a:ext cx="1905000" cy="32385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2021157-AE80-4131-FC2B-02D1A83D0849}"/>
                </a:ext>
              </a:extLst>
            </p:cNvPr>
            <p:cNvSpPr/>
            <p:nvPr/>
          </p:nvSpPr>
          <p:spPr>
            <a:xfrm>
              <a:off x="899160" y="1873568"/>
              <a:ext cx="1905000" cy="3231832"/>
            </a:xfrm>
            <a:prstGeom prst="rect">
              <a:avLst/>
            </a:prstGeom>
            <a:solidFill>
              <a:srgbClr val="EEECE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4548783-CD0F-D265-DD0F-871FB36B97F3}"/>
                </a:ext>
              </a:extLst>
            </p:cNvPr>
            <p:cNvSpPr/>
            <p:nvPr/>
          </p:nvSpPr>
          <p:spPr>
            <a:xfrm>
              <a:off x="777239" y="2170748"/>
              <a:ext cx="1938392" cy="587692"/>
            </a:xfrm>
            <a:prstGeom prst="rect">
              <a:avLst/>
            </a:pr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47AD75-58EC-A8C2-501A-A1F5987F76DC}"/>
                </a:ext>
              </a:extLst>
            </p:cNvPr>
            <p:cNvSpPr txBox="1"/>
            <p:nvPr/>
          </p:nvSpPr>
          <p:spPr>
            <a:xfrm>
              <a:off x="777239" y="2169476"/>
              <a:ext cx="403495" cy="587692"/>
            </a:xfrm>
            <a:prstGeom prst="rect">
              <a:avLst/>
            </a:prstGeom>
            <a:solidFill>
              <a:srgbClr val="8064A2"/>
            </a:solidFill>
          </p:spPr>
          <p:txBody>
            <a:bodyPr wrap="non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CFD379-AD00-F303-72DB-55FA89D43476}"/>
                </a:ext>
              </a:extLst>
            </p:cNvPr>
            <p:cNvSpPr txBox="1"/>
            <p:nvPr/>
          </p:nvSpPr>
          <p:spPr>
            <a:xfrm>
              <a:off x="1180734" y="2215783"/>
              <a:ext cx="1534897" cy="49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Skill Enhancement Courses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B882FE-E87F-BFD3-843A-8A130F04D7EB}"/>
                </a:ext>
              </a:extLst>
            </p:cNvPr>
            <p:cNvSpPr txBox="1"/>
            <p:nvPr/>
          </p:nvSpPr>
          <p:spPr>
            <a:xfrm>
              <a:off x="904128" y="3491462"/>
              <a:ext cx="1938392" cy="928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31775" marR="0" lvl="0" indent="-23177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dirty="0">
                  <a:latin typeface="Sitka Text" panose="02000505000000020004" pitchFamily="2" charset="0"/>
                </a:rPr>
                <a:t>Charted Accountancy</a:t>
              </a:r>
            </a:p>
            <a:p>
              <a:r>
                <a:rPr lang="en-US" dirty="0">
                  <a:latin typeface="Sitka Text" panose="02000505000000020004" pitchFamily="2" charset="0"/>
                </a:rPr>
                <a:t>Sales &amp; Marketing</a:t>
              </a:r>
            </a:p>
            <a:p>
              <a:r>
                <a:rPr lang="en-US" dirty="0">
                  <a:latin typeface="Sitka Text" panose="02000505000000020004" pitchFamily="2" charset="0"/>
                </a:rPr>
                <a:t>Soft Skills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1B6AC21-283D-CB7F-A66F-C577BF931374}"/>
              </a:ext>
            </a:extLst>
          </p:cNvPr>
          <p:cNvSpPr txBox="1"/>
          <p:nvPr/>
        </p:nvSpPr>
        <p:spPr>
          <a:xfrm>
            <a:off x="3564991" y="3512431"/>
            <a:ext cx="24205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Courses from the following areas are offered: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37CA10-3D36-5CDC-CEFA-AEF0852F377C}"/>
              </a:ext>
            </a:extLst>
          </p:cNvPr>
          <p:cNvSpPr txBox="1"/>
          <p:nvPr/>
        </p:nvSpPr>
        <p:spPr>
          <a:xfrm>
            <a:off x="687472" y="3031774"/>
            <a:ext cx="24205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Courses from the following areas are offered: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FE80AF-3FB4-CF7D-67EF-76CC214ACCEC}"/>
              </a:ext>
            </a:extLst>
          </p:cNvPr>
          <p:cNvSpPr txBox="1"/>
          <p:nvPr/>
        </p:nvSpPr>
        <p:spPr>
          <a:xfrm>
            <a:off x="6414549" y="3050766"/>
            <a:ext cx="24205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Courses from the following areas are offered: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DDC93A-A686-B6DC-C664-C027AF78A7BC}"/>
              </a:ext>
            </a:extLst>
          </p:cNvPr>
          <p:cNvSpPr txBox="1"/>
          <p:nvPr/>
        </p:nvSpPr>
        <p:spPr>
          <a:xfrm>
            <a:off x="9274194" y="3597492"/>
            <a:ext cx="24205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Courses from the following areas are offered:</a:t>
            </a:r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5275DD9D-CEE8-0D52-E3A2-4E6F1B4E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1" y="365125"/>
            <a:ext cx="10846439" cy="1325563"/>
          </a:xfrm>
        </p:spPr>
        <p:txBody>
          <a:bodyPr/>
          <a:lstStyle/>
          <a:p>
            <a:r>
              <a:rPr lang="en-US" dirty="0"/>
              <a:t>Elective Courses Offered</a:t>
            </a:r>
          </a:p>
        </p:txBody>
      </p:sp>
    </p:spTree>
    <p:extLst>
      <p:ext uri="{BB962C8B-B14F-4D97-AF65-F5344CB8AC3E}">
        <p14:creationId xmlns:p14="http://schemas.microsoft.com/office/powerpoint/2010/main" val="26407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1">
            <a:extLst>
              <a:ext uri="{FF2B5EF4-FFF2-40B4-BE49-F238E27FC236}">
                <a16:creationId xmlns:a16="http://schemas.microsoft.com/office/drawing/2014/main" id="{4211ED68-559A-2C61-DE42-782732938871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E0E9BB1-5143-12FD-713F-D546264B1028}"/>
              </a:ext>
            </a:extLst>
          </p:cNvPr>
          <p:cNvGrpSpPr/>
          <p:nvPr/>
        </p:nvGrpSpPr>
        <p:grpSpPr>
          <a:xfrm>
            <a:off x="4195652" y="2519089"/>
            <a:ext cx="3463665" cy="3463665"/>
            <a:chOff x="3820159" y="1153159"/>
            <a:chExt cx="4551680" cy="45516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31661F-8FF3-42A2-4ADD-0801852001E4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0 h 4551680"/>
                <a:gd name="connsiteX1" fmla="*/ 4246775 w 4551680"/>
                <a:gd name="connsiteY1" fmla="*/ 1137920 h 4551680"/>
                <a:gd name="connsiteX2" fmla="*/ 2275840 w 4551680"/>
                <a:gd name="connsiteY2" fmla="*/ 2275840 h 4551680"/>
                <a:gd name="connsiteX3" fmla="*/ 2275840 w 4551680"/>
                <a:gd name="connsiteY3" fmla="*/ 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0"/>
                  </a:moveTo>
                  <a:cubicBezTo>
                    <a:pt x="3088919" y="0"/>
                    <a:pt x="3840236" y="433773"/>
                    <a:pt x="4246775" y="1137920"/>
                  </a:cubicBezTo>
                  <a:lnTo>
                    <a:pt x="2275840" y="2275840"/>
                  </a:lnTo>
                  <a:lnTo>
                    <a:pt x="22758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541020" rIns="952839" bIns="314198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C5CC61A-8CDD-B4B5-A5C2-E7DC510B858E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6CDFF3-487F-9EE4-B59D-A55EBA116F7C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3413760 h 4551680"/>
                <a:gd name="connsiteX1" fmla="*/ 2275840 w 4551680"/>
                <a:gd name="connsiteY1" fmla="*/ 4551680 h 4551680"/>
                <a:gd name="connsiteX2" fmla="*/ 2275840 w 4551680"/>
                <a:gd name="connsiteY2" fmla="*/ 2275840 h 4551680"/>
                <a:gd name="connsiteX3" fmla="*/ 424677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3413760"/>
                  </a:moveTo>
                  <a:cubicBezTo>
                    <a:pt x="3840235" y="4117907"/>
                    <a:pt x="3088919" y="4551680"/>
                    <a:pt x="2275840" y="4551680"/>
                  </a:cubicBezTo>
                  <a:lnTo>
                    <a:pt x="2275840" y="2275840"/>
                  </a:lnTo>
                  <a:lnTo>
                    <a:pt x="424677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3141980" rIns="952839" bIns="54102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EECC910-60C6-DA22-DE41-61F06E1B3C2D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4551680 h 4551680"/>
                <a:gd name="connsiteX1" fmla="*/ 304905 w 4551680"/>
                <a:gd name="connsiteY1" fmla="*/ 3413760 h 4551680"/>
                <a:gd name="connsiteX2" fmla="*/ 2275840 w 4551680"/>
                <a:gd name="connsiteY2" fmla="*/ 2275840 h 4551680"/>
                <a:gd name="connsiteX3" fmla="*/ 2275840 w 4551680"/>
                <a:gd name="connsiteY3" fmla="*/ 455168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4551680"/>
                  </a:moveTo>
                  <a:cubicBezTo>
                    <a:pt x="1462761" y="4551680"/>
                    <a:pt x="711444" y="4117907"/>
                    <a:pt x="304905" y="3413760"/>
                  </a:cubicBezTo>
                  <a:lnTo>
                    <a:pt x="2275840" y="2275840"/>
                  </a:lnTo>
                  <a:lnTo>
                    <a:pt x="2275840" y="455168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3163570" rIns="2399538" bIns="56261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128A520-9085-DF61-B5A7-5882169B7037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73B97F-522F-2B28-8EF6-E8128ACCEBCA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1137920 h 4551680"/>
                <a:gd name="connsiteX1" fmla="*/ 2275840 w 4551680"/>
                <a:gd name="connsiteY1" fmla="*/ 0 h 4551680"/>
                <a:gd name="connsiteX2" fmla="*/ 2275840 w 4551680"/>
                <a:gd name="connsiteY2" fmla="*/ 2275840 h 4551680"/>
                <a:gd name="connsiteX3" fmla="*/ 30490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1137920"/>
                  </a:moveTo>
                  <a:cubicBezTo>
                    <a:pt x="711445" y="433773"/>
                    <a:pt x="1462761" y="0"/>
                    <a:pt x="2275840" y="0"/>
                  </a:cubicBezTo>
                  <a:lnTo>
                    <a:pt x="2275840" y="2275840"/>
                  </a:lnTo>
                  <a:lnTo>
                    <a:pt x="30490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562610" rIns="2399538" bIns="316357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0F9D730-0ACA-548C-7DA0-80AA104BC41E}"/>
              </a:ext>
            </a:extLst>
          </p:cNvPr>
          <p:cNvGrpSpPr/>
          <p:nvPr/>
        </p:nvGrpSpPr>
        <p:grpSpPr>
          <a:xfrm>
            <a:off x="4202794" y="2509564"/>
            <a:ext cx="3463665" cy="3463665"/>
            <a:chOff x="7846993" y="1697167"/>
            <a:chExt cx="3463665" cy="3463665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4D78298-24E9-D2CE-CA6C-64B9C2BB3B0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8BF24AA-CF5C-C857-B600-DCF3D000A384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9B18E9-9617-CB52-BD5B-9924970D9692}"/>
              </a:ext>
            </a:extLst>
          </p:cNvPr>
          <p:cNvGrpSpPr/>
          <p:nvPr/>
        </p:nvGrpSpPr>
        <p:grpSpPr>
          <a:xfrm rot="3600000">
            <a:off x="4206213" y="2517467"/>
            <a:ext cx="3464855" cy="3465727"/>
            <a:chOff x="7845803" y="1697167"/>
            <a:chExt cx="3464855" cy="3465727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33339ED-A23D-2318-025B-894A5879ECF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080FAA-66EB-91C0-C34C-736D3D9DB6AB}"/>
                </a:ext>
              </a:extLst>
            </p:cNvPr>
            <p:cNvSpPr/>
            <p:nvPr/>
          </p:nvSpPr>
          <p:spPr>
            <a:xfrm rot="7200000">
              <a:off x="7845803" y="1699229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0AE979C-9187-D28A-31F0-1244E76D942D}"/>
              </a:ext>
            </a:extLst>
          </p:cNvPr>
          <p:cNvGrpSpPr/>
          <p:nvPr/>
        </p:nvGrpSpPr>
        <p:grpSpPr>
          <a:xfrm rot="7200000">
            <a:off x="4200745" y="2527346"/>
            <a:ext cx="3463665" cy="3463665"/>
            <a:chOff x="7846993" y="1697167"/>
            <a:chExt cx="3463665" cy="3463665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B442878-17A2-8CF6-BDF9-B9374694148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9C4F150-7D85-BCF8-DAF2-570F64EAF717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007FDC3-7E1C-5F79-1020-1AF446C4B215}"/>
              </a:ext>
            </a:extLst>
          </p:cNvPr>
          <p:cNvGrpSpPr/>
          <p:nvPr/>
        </p:nvGrpSpPr>
        <p:grpSpPr>
          <a:xfrm rot="10800000">
            <a:off x="4187708" y="2528823"/>
            <a:ext cx="3468427" cy="3466046"/>
            <a:chOff x="7842231" y="1697167"/>
            <a:chExt cx="3468427" cy="3466046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4017300-5266-A13E-C719-898BF9F5D41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FF9CC22-C425-8D41-74A2-7065C6F0DBD2}"/>
                </a:ext>
              </a:extLst>
            </p:cNvPr>
            <p:cNvSpPr/>
            <p:nvPr/>
          </p:nvSpPr>
          <p:spPr>
            <a:xfrm rot="7200000">
              <a:off x="7842231" y="1699548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523CEAE-0F87-4E44-367D-844B7319DAE9}"/>
              </a:ext>
            </a:extLst>
          </p:cNvPr>
          <p:cNvGrpSpPr/>
          <p:nvPr/>
        </p:nvGrpSpPr>
        <p:grpSpPr>
          <a:xfrm rot="14400000">
            <a:off x="4187372" y="2520774"/>
            <a:ext cx="3463665" cy="3463665"/>
            <a:chOff x="7846993" y="1697167"/>
            <a:chExt cx="3463665" cy="346366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4CD071-BBBE-8585-EEC1-F99C66CE47A9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6BDEE53-E8A3-1C0E-964F-AB43E9FD5BF5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604380C-10D0-E1CF-23CA-F93181A15090}"/>
              </a:ext>
            </a:extLst>
          </p:cNvPr>
          <p:cNvGrpSpPr/>
          <p:nvPr/>
        </p:nvGrpSpPr>
        <p:grpSpPr>
          <a:xfrm rot="18000000">
            <a:off x="4192730" y="2510219"/>
            <a:ext cx="3464857" cy="3465726"/>
            <a:chOff x="7845801" y="1695106"/>
            <a:chExt cx="3464857" cy="3465726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1D33C4D-79CD-1D2D-B132-60610E20B52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DCDF79D-00BD-45A8-C17A-4A695664E0AA}"/>
                </a:ext>
              </a:extLst>
            </p:cNvPr>
            <p:cNvSpPr/>
            <p:nvPr/>
          </p:nvSpPr>
          <p:spPr>
            <a:xfrm rot="7200000">
              <a:off x="7845801" y="169510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5949C64-CAAF-D0AC-83F3-FCB23614F432}"/>
              </a:ext>
            </a:extLst>
          </p:cNvPr>
          <p:cNvGrpSpPr/>
          <p:nvPr/>
        </p:nvGrpSpPr>
        <p:grpSpPr>
          <a:xfrm rot="21600000">
            <a:off x="4202257" y="2510217"/>
            <a:ext cx="3607731" cy="3591936"/>
            <a:chOff x="7702927" y="1568896"/>
            <a:chExt cx="3607731" cy="3591936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93B4D5A-5F24-9AA1-B1A9-FB97ED6E70B1}"/>
                </a:ext>
              </a:extLst>
            </p:cNvPr>
            <p:cNvSpPr/>
            <p:nvPr/>
          </p:nvSpPr>
          <p:spPr>
            <a:xfrm rot="7200000">
              <a:off x="7702927" y="156889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4CFBB-ECCD-4648-E497-CCF46CE57B21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0E25274-F8D9-EA17-3946-FF654C00D230}"/>
              </a:ext>
            </a:extLst>
          </p:cNvPr>
          <p:cNvSpPr txBox="1"/>
          <p:nvPr/>
        </p:nvSpPr>
        <p:spPr>
          <a:xfrm>
            <a:off x="6173383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1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9D10353-0287-2C97-E631-DF1C1AC7CBB5}"/>
              </a:ext>
            </a:extLst>
          </p:cNvPr>
          <p:cNvSpPr txBox="1"/>
          <p:nvPr/>
        </p:nvSpPr>
        <p:spPr>
          <a:xfrm>
            <a:off x="6773458" y="3795736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2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E42CEB3-51A2-12AE-CAEE-0F62AE29C26F}"/>
              </a:ext>
            </a:extLst>
          </p:cNvPr>
          <p:cNvSpPr txBox="1"/>
          <p:nvPr/>
        </p:nvSpPr>
        <p:spPr>
          <a:xfrm>
            <a:off x="6178459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3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758D31-32D7-6811-D869-7F315F1C1A32}"/>
              </a:ext>
            </a:extLst>
          </p:cNvPr>
          <p:cNvSpPr txBox="1"/>
          <p:nvPr/>
        </p:nvSpPr>
        <p:spPr>
          <a:xfrm>
            <a:off x="5189057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4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648D0A-C2E4-28F6-D6AA-DB654CBD2E72}"/>
              </a:ext>
            </a:extLst>
          </p:cNvPr>
          <p:cNvSpPr txBox="1"/>
          <p:nvPr/>
        </p:nvSpPr>
        <p:spPr>
          <a:xfrm>
            <a:off x="4468408" y="378925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5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F2D97C-FB09-4546-833A-6F8EDF14DDA7}"/>
              </a:ext>
            </a:extLst>
          </p:cNvPr>
          <p:cNvSpPr txBox="1"/>
          <p:nvPr/>
        </p:nvSpPr>
        <p:spPr>
          <a:xfrm>
            <a:off x="5141432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6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6D8AC05-F289-8DF7-9A3F-42AEA5027D13}"/>
              </a:ext>
            </a:extLst>
          </p:cNvPr>
          <p:cNvGrpSpPr/>
          <p:nvPr/>
        </p:nvGrpSpPr>
        <p:grpSpPr>
          <a:xfrm>
            <a:off x="7172376" y="1779673"/>
            <a:ext cx="4418197" cy="1493325"/>
            <a:chOff x="7918882" y="1323567"/>
            <a:chExt cx="4418197" cy="149332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E0D9A9-4B1E-4F40-762F-F2E41606BD19}"/>
                </a:ext>
              </a:extLst>
            </p:cNvPr>
            <p:cNvSpPr txBox="1"/>
            <p:nvPr/>
          </p:nvSpPr>
          <p:spPr>
            <a:xfrm>
              <a:off x="7918882" y="1323567"/>
              <a:ext cx="4418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Discipline-Specific Core Courses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7916CF9-A787-3F2D-F387-F67970663D54}"/>
                </a:ext>
              </a:extLst>
            </p:cNvPr>
            <p:cNvSpPr txBox="1"/>
            <p:nvPr/>
          </p:nvSpPr>
          <p:spPr>
            <a:xfrm>
              <a:off x="7918882" y="1801229"/>
              <a:ext cx="3989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14 Discipline-Specific Core Courses each of 4 credits are offered.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A69D7D-4F5D-74C0-0F5E-918BCEC28D14}"/>
              </a:ext>
            </a:extLst>
          </p:cNvPr>
          <p:cNvGrpSpPr/>
          <p:nvPr/>
        </p:nvGrpSpPr>
        <p:grpSpPr>
          <a:xfrm>
            <a:off x="7796510" y="3569767"/>
            <a:ext cx="4163262" cy="1185548"/>
            <a:chOff x="7918881" y="1323567"/>
            <a:chExt cx="4830919" cy="118554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5C7885-BDD7-6B9C-9C18-FEB2A31CA064}"/>
                </a:ext>
              </a:extLst>
            </p:cNvPr>
            <p:cNvSpPr txBox="1"/>
            <p:nvPr/>
          </p:nvSpPr>
          <p:spPr>
            <a:xfrm>
              <a:off x="7918881" y="1323567"/>
              <a:ext cx="4830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 Specific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934C3A-49EE-08B2-F1BE-98FA72ACE5C5}"/>
                </a:ext>
              </a:extLst>
            </p:cNvPr>
            <p:cNvSpPr txBox="1"/>
            <p:nvPr/>
          </p:nvSpPr>
          <p:spPr>
            <a:xfrm>
              <a:off x="7918881" y="1801229"/>
              <a:ext cx="46961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Discipline Specific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Electives courses each of 4 credits are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4675330-87D8-548C-80F6-18373705D04C}"/>
              </a:ext>
            </a:extLst>
          </p:cNvPr>
          <p:cNvGrpSpPr/>
          <p:nvPr/>
        </p:nvGrpSpPr>
        <p:grpSpPr>
          <a:xfrm>
            <a:off x="7172375" y="5432290"/>
            <a:ext cx="4528633" cy="877772"/>
            <a:chOff x="7918881" y="1323567"/>
            <a:chExt cx="4528633" cy="87777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35D8D13-3D25-764D-BA7D-C6CBEC5CA5E5}"/>
                </a:ext>
              </a:extLst>
            </p:cNvPr>
            <p:cNvSpPr txBox="1"/>
            <p:nvPr/>
          </p:nvSpPr>
          <p:spPr>
            <a:xfrm>
              <a:off x="7918881" y="1323567"/>
              <a:ext cx="4528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Ability Enhancement Courses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ECF392-2063-8545-D5DF-7A2C5F9A0341}"/>
                </a:ext>
              </a:extLst>
            </p:cNvPr>
            <p:cNvSpPr txBox="1"/>
            <p:nvPr/>
          </p:nvSpPr>
          <p:spPr>
            <a:xfrm>
              <a:off x="7918881" y="1801229"/>
              <a:ext cx="4418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courses each of 4 credits are offered.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BD98BF2-77B1-1EEC-3BA8-27C6F78D2279}"/>
              </a:ext>
            </a:extLst>
          </p:cNvPr>
          <p:cNvGrpSpPr/>
          <p:nvPr/>
        </p:nvGrpSpPr>
        <p:grpSpPr>
          <a:xfrm>
            <a:off x="154040" y="5337946"/>
            <a:ext cx="4578950" cy="1493325"/>
            <a:chOff x="6089051" y="1323567"/>
            <a:chExt cx="4578950" cy="149332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FA29818-C438-87BE-341A-C62E7E29E535}"/>
                </a:ext>
              </a:extLst>
            </p:cNvPr>
            <p:cNvSpPr txBox="1"/>
            <p:nvPr/>
          </p:nvSpPr>
          <p:spPr>
            <a:xfrm>
              <a:off x="6469544" y="1323567"/>
              <a:ext cx="4198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Skill Enhancement Courses 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A4DBBCE-D29E-5F49-7847-635F57783505}"/>
                </a:ext>
              </a:extLst>
            </p:cNvPr>
            <p:cNvSpPr txBox="1"/>
            <p:nvPr/>
          </p:nvSpPr>
          <p:spPr>
            <a:xfrm>
              <a:off x="6089051" y="1801229"/>
              <a:ext cx="45789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5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courses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of 4 credits each are offered for the professional enhancement of the students.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12EAA9A-58A3-BF60-8243-F171C8E4D355}"/>
              </a:ext>
            </a:extLst>
          </p:cNvPr>
          <p:cNvGrpSpPr/>
          <p:nvPr/>
        </p:nvGrpSpPr>
        <p:grpSpPr>
          <a:xfrm>
            <a:off x="11310" y="3077579"/>
            <a:ext cx="4074176" cy="2108878"/>
            <a:chOff x="7264045" y="1323567"/>
            <a:chExt cx="3403955" cy="2108878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1B1BDB-1EF2-A1CA-91BA-D11E68505A12}"/>
                </a:ext>
              </a:extLst>
            </p:cNvPr>
            <p:cNvSpPr txBox="1"/>
            <p:nvPr/>
          </p:nvSpPr>
          <p:spPr>
            <a:xfrm>
              <a:off x="8247209" y="1323567"/>
              <a:ext cx="24207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Generic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5BF00C-9450-250D-7EC1-8131782D401F}"/>
                </a:ext>
              </a:extLst>
            </p:cNvPr>
            <p:cNvSpPr txBox="1"/>
            <p:nvPr/>
          </p:nvSpPr>
          <p:spPr>
            <a:xfrm>
              <a:off x="7264045" y="1801229"/>
              <a:ext cx="340395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 Courses each of 4 credits from the areas such as Contemporary Programing, English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,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History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,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Sociology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, and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Political Science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are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BA1CFA-2357-3BA7-49F2-A35D1D4C3BE0}"/>
              </a:ext>
            </a:extLst>
          </p:cNvPr>
          <p:cNvGrpSpPr/>
          <p:nvPr/>
        </p:nvGrpSpPr>
        <p:grpSpPr>
          <a:xfrm>
            <a:off x="455302" y="1548077"/>
            <a:ext cx="4272244" cy="1185548"/>
            <a:chOff x="7349756" y="1323567"/>
            <a:chExt cx="3318245" cy="118554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F1940C8-363E-9BB5-A97E-BEBB3E6E3077}"/>
                </a:ext>
              </a:extLst>
            </p:cNvPr>
            <p:cNvSpPr txBox="1"/>
            <p:nvPr/>
          </p:nvSpPr>
          <p:spPr>
            <a:xfrm>
              <a:off x="9692877" y="1323567"/>
              <a:ext cx="975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Projects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0FCF35F-C13A-E93C-47A1-73E7F1351F03}"/>
                </a:ext>
              </a:extLst>
            </p:cNvPr>
            <p:cNvSpPr txBox="1"/>
            <p:nvPr/>
          </p:nvSpPr>
          <p:spPr>
            <a:xfrm>
              <a:off x="7349756" y="1801229"/>
              <a:ext cx="33182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Students have the option to opt for a project of 8 credits in the 5</a:t>
              </a:r>
              <a:r>
                <a:rPr kumimoji="0" lang="en-US" sz="20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term.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3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B.COM.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09B97D8-CA4C-3CBC-B146-861E8DF2582F}"/>
              </a:ext>
            </a:extLst>
          </p:cNvPr>
          <p:cNvGrpSpPr/>
          <p:nvPr/>
        </p:nvGrpSpPr>
        <p:grpSpPr>
          <a:xfrm>
            <a:off x="503075" y="1809657"/>
            <a:ext cx="3524250" cy="2155820"/>
            <a:chOff x="503075" y="1577427"/>
            <a:chExt cx="3524250" cy="215582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D6FC45-E291-8F5A-449D-FB8A8C600CF6}"/>
                </a:ext>
              </a:extLst>
            </p:cNvPr>
            <p:cNvSpPr txBox="1"/>
            <p:nvPr/>
          </p:nvSpPr>
          <p:spPr>
            <a:xfrm>
              <a:off x="511662" y="2213108"/>
              <a:ext cx="35156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N" sz="1500" kern="0" dirty="0">
                  <a:solidFill>
                    <a:prstClr val="black"/>
                  </a:solidFill>
                  <a:latin typeface="Sitka Text" panose="02000505000000020004" pitchFamily="2" charset="0"/>
                </a:rPr>
                <a:t>Financial Accounting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Office Automation Tools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Business Organisation &amp; Management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English Communication Skills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Environmental Sciences</a:t>
              </a:r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420D9827-A137-7E09-C54D-1E886A85E48D}"/>
                </a:ext>
              </a:extLst>
            </p:cNvPr>
            <p:cNvSpPr/>
            <p:nvPr/>
          </p:nvSpPr>
          <p:spPr>
            <a:xfrm>
              <a:off x="503075" y="1577427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C0504D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F41DC3A5-CDF1-16BA-D917-5D0A6859870B}"/>
                </a:ext>
              </a:extLst>
            </p:cNvPr>
            <p:cNvSpPr/>
            <p:nvPr/>
          </p:nvSpPr>
          <p:spPr>
            <a:xfrm>
              <a:off x="1357805" y="1577427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5FBAC7-2AEF-4851-C411-4474330107E7}"/>
                </a:ext>
              </a:extLst>
            </p:cNvPr>
            <p:cNvSpPr txBox="1"/>
            <p:nvPr/>
          </p:nvSpPr>
          <p:spPr>
            <a:xfrm>
              <a:off x="1627025" y="1655430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1</a:t>
              </a:r>
            </a:p>
          </p:txBody>
        </p:sp>
        <p:sp>
          <p:nvSpPr>
            <p:cNvPr id="75" name="Rounded Rectangle 18">
              <a:extLst>
                <a:ext uri="{FF2B5EF4-FFF2-40B4-BE49-F238E27FC236}">
                  <a16:creationId xmlns:a16="http://schemas.microsoft.com/office/drawing/2014/main" id="{52772C7A-DE86-5754-03D9-CE66B9437314}"/>
                </a:ext>
              </a:extLst>
            </p:cNvPr>
            <p:cNvSpPr/>
            <p:nvPr/>
          </p:nvSpPr>
          <p:spPr>
            <a:xfrm>
              <a:off x="511663" y="3630063"/>
              <a:ext cx="3507075" cy="103184"/>
            </a:xfrm>
            <a:prstGeom prst="roundRect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34CDEF1-2C0D-4435-E89C-17DF2C5EBAC4}"/>
              </a:ext>
            </a:extLst>
          </p:cNvPr>
          <p:cNvGrpSpPr/>
          <p:nvPr/>
        </p:nvGrpSpPr>
        <p:grpSpPr>
          <a:xfrm>
            <a:off x="4360700" y="1809657"/>
            <a:ext cx="3515663" cy="2155820"/>
            <a:chOff x="4360700" y="1577427"/>
            <a:chExt cx="3515663" cy="215582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8D27AC-2707-8481-99BE-8B2645353CBC}"/>
                </a:ext>
              </a:extLst>
            </p:cNvPr>
            <p:cNvSpPr txBox="1"/>
            <p:nvPr/>
          </p:nvSpPr>
          <p:spPr>
            <a:xfrm>
              <a:off x="4379750" y="2224040"/>
              <a:ext cx="34861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marR="0" lvl="0" indent="-2857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pPr marL="177800" indent="-177800"/>
              <a:r>
                <a:rPr lang="en-IN" sz="1500" dirty="0"/>
                <a:t>Company Law</a:t>
              </a:r>
            </a:p>
            <a:p>
              <a:pPr marL="177800" indent="-177800"/>
              <a:r>
                <a:rPr lang="en-IN" sz="1500" dirty="0"/>
                <a:t>Cost Accounting</a:t>
              </a:r>
            </a:p>
            <a:p>
              <a:pPr marL="177800" indent="-177800"/>
              <a:r>
                <a:rPr lang="en-IN" sz="1500" dirty="0"/>
                <a:t>Business Economics</a:t>
              </a:r>
            </a:p>
            <a:p>
              <a:pPr marL="177800" indent="-177800"/>
              <a:r>
                <a:rPr lang="en-IN" sz="1500" dirty="0"/>
                <a:t>Business Law</a:t>
              </a:r>
            </a:p>
            <a:p>
              <a:pPr marL="177800" indent="-177800"/>
              <a:r>
                <a:rPr lang="en-IN" sz="1500" dirty="0"/>
                <a:t>Advanced English Communication Skills</a:t>
              </a: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FA92D7A-C3FE-9888-F2C3-1871C3AC998F}"/>
                </a:ext>
              </a:extLst>
            </p:cNvPr>
            <p:cNvSpPr/>
            <p:nvPr/>
          </p:nvSpPr>
          <p:spPr>
            <a:xfrm>
              <a:off x="4360700" y="1577427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1F497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586DECBB-A161-6854-A4B7-3BE5C6DF50C7}"/>
                </a:ext>
              </a:extLst>
            </p:cNvPr>
            <p:cNvSpPr/>
            <p:nvPr/>
          </p:nvSpPr>
          <p:spPr>
            <a:xfrm>
              <a:off x="5215430" y="1577427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B02E274-DE5C-98B7-6AD3-83A8475C4FFE}"/>
                </a:ext>
              </a:extLst>
            </p:cNvPr>
            <p:cNvSpPr txBox="1"/>
            <p:nvPr/>
          </p:nvSpPr>
          <p:spPr>
            <a:xfrm>
              <a:off x="4613886" y="163728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987BEF6-B964-8D93-2343-C729AE6BE40C}"/>
                </a:ext>
              </a:extLst>
            </p:cNvPr>
            <p:cNvSpPr txBox="1"/>
            <p:nvPr/>
          </p:nvSpPr>
          <p:spPr>
            <a:xfrm>
              <a:off x="5484650" y="1655430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2</a:t>
              </a:r>
            </a:p>
          </p:txBody>
        </p:sp>
        <p:sp>
          <p:nvSpPr>
            <p:cNvPr id="82" name="Rounded Rectangle 24">
              <a:extLst>
                <a:ext uri="{FF2B5EF4-FFF2-40B4-BE49-F238E27FC236}">
                  <a16:creationId xmlns:a16="http://schemas.microsoft.com/office/drawing/2014/main" id="{4F90DB04-F7AB-38AA-8DD2-6BB6CB30F8FF}"/>
                </a:ext>
              </a:extLst>
            </p:cNvPr>
            <p:cNvSpPr/>
            <p:nvPr/>
          </p:nvSpPr>
          <p:spPr>
            <a:xfrm>
              <a:off x="4369288" y="3630063"/>
              <a:ext cx="3507075" cy="103184"/>
            </a:xfrm>
            <a:prstGeom prst="round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B82C396-0E2C-59B1-BF48-43512176CFF3}"/>
              </a:ext>
            </a:extLst>
          </p:cNvPr>
          <p:cNvGrpSpPr/>
          <p:nvPr/>
        </p:nvGrpSpPr>
        <p:grpSpPr>
          <a:xfrm>
            <a:off x="8218327" y="1809657"/>
            <a:ext cx="3563408" cy="2155820"/>
            <a:chOff x="8218327" y="1577427"/>
            <a:chExt cx="3563408" cy="215582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91234F7-DF68-F794-2DD8-3D96DB87A58D}"/>
                </a:ext>
              </a:extLst>
            </p:cNvPr>
            <p:cNvSpPr txBox="1"/>
            <p:nvPr/>
          </p:nvSpPr>
          <p:spPr>
            <a:xfrm>
              <a:off x="8218327" y="2207992"/>
              <a:ext cx="356340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sz="1500" dirty="0"/>
                <a:t>Corporate Accounting</a:t>
              </a:r>
            </a:p>
            <a:p>
              <a:r>
                <a:rPr lang="en-IN" sz="1500" dirty="0"/>
                <a:t>Management Accounting</a:t>
              </a:r>
            </a:p>
            <a:p>
              <a:r>
                <a:rPr lang="en-IN" sz="1500" dirty="0"/>
                <a:t>Business Mathematics &amp; Statistics</a:t>
              </a:r>
            </a:p>
            <a:p>
              <a:r>
                <a:rPr lang="en-IN" sz="1500" dirty="0"/>
                <a:t>Income tax Law &amp; Practice</a:t>
              </a:r>
            </a:p>
            <a:p>
              <a:r>
                <a:rPr lang="en-IN" sz="1500" dirty="0"/>
                <a:t>Community Development Project</a:t>
              </a:r>
            </a:p>
            <a:p>
              <a:r>
                <a:rPr lang="en-IN" sz="1500" dirty="0"/>
                <a:t>Generic Elective- I</a:t>
              </a: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88D71CCF-DDFA-CD05-8643-79C9B0586680}"/>
                </a:ext>
              </a:extLst>
            </p:cNvPr>
            <p:cNvSpPr/>
            <p:nvPr/>
          </p:nvSpPr>
          <p:spPr>
            <a:xfrm>
              <a:off x="8247836" y="1577427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9BBB59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433C9DF-3F3C-20E9-5809-B24FAC12B0EC}"/>
                </a:ext>
              </a:extLst>
            </p:cNvPr>
            <p:cNvSpPr/>
            <p:nvPr/>
          </p:nvSpPr>
          <p:spPr>
            <a:xfrm>
              <a:off x="9102566" y="1577427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45025A4-57C7-1162-6DD6-C193E8412AE5}"/>
                </a:ext>
              </a:extLst>
            </p:cNvPr>
            <p:cNvSpPr txBox="1"/>
            <p:nvPr/>
          </p:nvSpPr>
          <p:spPr>
            <a:xfrm>
              <a:off x="8501022" y="163728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EED2861-0077-2049-8FF1-535F085D74E8}"/>
                </a:ext>
              </a:extLst>
            </p:cNvPr>
            <p:cNvSpPr txBox="1"/>
            <p:nvPr/>
          </p:nvSpPr>
          <p:spPr>
            <a:xfrm>
              <a:off x="9371786" y="1655430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3</a:t>
              </a:r>
            </a:p>
          </p:txBody>
        </p:sp>
        <p:sp>
          <p:nvSpPr>
            <p:cNvPr id="89" name="Rounded Rectangle 30">
              <a:extLst>
                <a:ext uri="{FF2B5EF4-FFF2-40B4-BE49-F238E27FC236}">
                  <a16:creationId xmlns:a16="http://schemas.microsoft.com/office/drawing/2014/main" id="{B60C0166-D7A6-A946-D382-629B0375B036}"/>
                </a:ext>
              </a:extLst>
            </p:cNvPr>
            <p:cNvSpPr/>
            <p:nvPr/>
          </p:nvSpPr>
          <p:spPr>
            <a:xfrm>
              <a:off x="8256424" y="3630063"/>
              <a:ext cx="3507075" cy="103184"/>
            </a:xfrm>
            <a:prstGeom prst="roundRect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33E8779-EC24-F94D-A941-54980872021B}"/>
              </a:ext>
            </a:extLst>
          </p:cNvPr>
          <p:cNvGrpSpPr/>
          <p:nvPr/>
        </p:nvGrpSpPr>
        <p:grpSpPr>
          <a:xfrm>
            <a:off x="497632" y="4269829"/>
            <a:ext cx="3667967" cy="2155820"/>
            <a:chOff x="497632" y="4037599"/>
            <a:chExt cx="3667967" cy="21558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80B3C01-E023-CE51-1A62-77E8F23EFBAB}"/>
                </a:ext>
              </a:extLst>
            </p:cNvPr>
            <p:cNvSpPr txBox="1"/>
            <p:nvPr/>
          </p:nvSpPr>
          <p:spPr>
            <a:xfrm>
              <a:off x="497632" y="4696913"/>
              <a:ext cx="3667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sz="1400" dirty="0"/>
                <a:t>Auditing &amp; Corporate Governance</a:t>
              </a:r>
            </a:p>
            <a:p>
              <a:r>
                <a:rPr lang="en-IN" sz="1400" dirty="0"/>
                <a:t>Fundamentals of Financial Management</a:t>
              </a:r>
            </a:p>
            <a:p>
              <a:r>
                <a:rPr lang="en-IN" sz="1400" dirty="0"/>
                <a:t>Soft Skills</a:t>
              </a:r>
            </a:p>
            <a:p>
              <a:r>
                <a:rPr lang="en-IN" sz="1400" dirty="0"/>
                <a:t>Skill Enhancement Course I &amp; II</a:t>
              </a:r>
            </a:p>
            <a:p>
              <a:r>
                <a:rPr lang="en-IN" sz="1400" dirty="0"/>
                <a:t>Generic Elective II</a:t>
              </a: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47771DE-879C-B7B6-5C54-52EFD57E6298}"/>
                </a:ext>
              </a:extLst>
            </p:cNvPr>
            <p:cNvSpPr/>
            <p:nvPr/>
          </p:nvSpPr>
          <p:spPr>
            <a:xfrm>
              <a:off x="522125" y="4037599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500E0743-4659-E23E-1692-481E632436DC}"/>
                </a:ext>
              </a:extLst>
            </p:cNvPr>
            <p:cNvSpPr/>
            <p:nvPr/>
          </p:nvSpPr>
          <p:spPr>
            <a:xfrm>
              <a:off x="1376855" y="4037599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F93090E-E95C-A1CF-BC80-4D7A0EB435D9}"/>
                </a:ext>
              </a:extLst>
            </p:cNvPr>
            <p:cNvSpPr txBox="1"/>
            <p:nvPr/>
          </p:nvSpPr>
          <p:spPr>
            <a:xfrm>
              <a:off x="775311" y="40974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58CDE8-45F1-2165-F951-C9F94091B89B}"/>
                </a:ext>
              </a:extLst>
            </p:cNvPr>
            <p:cNvSpPr txBox="1"/>
            <p:nvPr/>
          </p:nvSpPr>
          <p:spPr>
            <a:xfrm>
              <a:off x="1646075" y="4115602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4</a:t>
              </a:r>
            </a:p>
          </p:txBody>
        </p:sp>
        <p:sp>
          <p:nvSpPr>
            <p:cNvPr id="96" name="Rounded Rectangle 18">
              <a:extLst>
                <a:ext uri="{FF2B5EF4-FFF2-40B4-BE49-F238E27FC236}">
                  <a16:creationId xmlns:a16="http://schemas.microsoft.com/office/drawing/2014/main" id="{541F2530-8C1F-1812-D253-965D126EAB12}"/>
                </a:ext>
              </a:extLst>
            </p:cNvPr>
            <p:cNvSpPr/>
            <p:nvPr/>
          </p:nvSpPr>
          <p:spPr>
            <a:xfrm>
              <a:off x="530713" y="6090235"/>
              <a:ext cx="3507075" cy="103184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F1A49BF-109A-1E48-0700-12858BC8DA00}"/>
              </a:ext>
            </a:extLst>
          </p:cNvPr>
          <p:cNvGrpSpPr/>
          <p:nvPr/>
        </p:nvGrpSpPr>
        <p:grpSpPr>
          <a:xfrm>
            <a:off x="4379750" y="4269829"/>
            <a:ext cx="3515663" cy="2155820"/>
            <a:chOff x="4379750" y="4037599"/>
            <a:chExt cx="3515663" cy="215582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DF58F3B-4E8F-F422-DE11-CACB8A94E455}"/>
                </a:ext>
              </a:extLst>
            </p:cNvPr>
            <p:cNvSpPr txBox="1"/>
            <p:nvPr/>
          </p:nvSpPr>
          <p:spPr>
            <a:xfrm>
              <a:off x="4398800" y="4711427"/>
              <a:ext cx="3486152" cy="128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sz="1550" dirty="0"/>
                <a:t>Discipline-Specific Electives I &amp; II</a:t>
              </a:r>
            </a:p>
            <a:p>
              <a:r>
                <a:rPr lang="en-IN" sz="1550" dirty="0"/>
                <a:t>Skill Enhancement Course III</a:t>
              </a:r>
            </a:p>
            <a:p>
              <a:r>
                <a:rPr lang="en-IN" sz="1550" dirty="0"/>
                <a:t>Generic Elective III</a:t>
              </a:r>
            </a:p>
            <a:p>
              <a:r>
                <a:rPr lang="en-IN" sz="1550" dirty="0"/>
                <a:t>Project or 2 courses from General Elective Basket.</a:t>
              </a:r>
            </a:p>
          </p:txBody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17437338-7DDB-7B83-3CBA-973C7E2B99EB}"/>
                </a:ext>
              </a:extLst>
            </p:cNvPr>
            <p:cNvSpPr/>
            <p:nvPr/>
          </p:nvSpPr>
          <p:spPr>
            <a:xfrm>
              <a:off x="4379750" y="4037599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EEECE1">
                <a:lumMod val="1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01C168DF-0EB4-6F1D-B0CA-512AFAF81CFC}"/>
                </a:ext>
              </a:extLst>
            </p:cNvPr>
            <p:cNvSpPr/>
            <p:nvPr/>
          </p:nvSpPr>
          <p:spPr>
            <a:xfrm>
              <a:off x="5234480" y="4037599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8AEFEA2-5925-4567-6834-39A0E612779F}"/>
                </a:ext>
              </a:extLst>
            </p:cNvPr>
            <p:cNvSpPr txBox="1"/>
            <p:nvPr/>
          </p:nvSpPr>
          <p:spPr>
            <a:xfrm>
              <a:off x="4632936" y="40974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39C2445-ACD8-B284-7D97-139217F5CE2D}"/>
                </a:ext>
              </a:extLst>
            </p:cNvPr>
            <p:cNvSpPr txBox="1"/>
            <p:nvPr/>
          </p:nvSpPr>
          <p:spPr>
            <a:xfrm>
              <a:off x="5503700" y="4115602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5</a:t>
              </a:r>
            </a:p>
          </p:txBody>
        </p:sp>
        <p:sp>
          <p:nvSpPr>
            <p:cNvPr id="103" name="Rounded Rectangle 24">
              <a:extLst>
                <a:ext uri="{FF2B5EF4-FFF2-40B4-BE49-F238E27FC236}">
                  <a16:creationId xmlns:a16="http://schemas.microsoft.com/office/drawing/2014/main" id="{1295EAE9-F4B5-7C9F-11D5-FC171EEE18BF}"/>
                </a:ext>
              </a:extLst>
            </p:cNvPr>
            <p:cNvSpPr/>
            <p:nvPr/>
          </p:nvSpPr>
          <p:spPr>
            <a:xfrm>
              <a:off x="4388338" y="6090235"/>
              <a:ext cx="3507075" cy="103184"/>
            </a:xfrm>
            <a:prstGeom prst="roundRect">
              <a:avLst/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A678333-3FD5-48A5-A9FD-7867C3A390E1}"/>
              </a:ext>
            </a:extLst>
          </p:cNvPr>
          <p:cNvGrpSpPr/>
          <p:nvPr/>
        </p:nvGrpSpPr>
        <p:grpSpPr>
          <a:xfrm>
            <a:off x="8266886" y="4269829"/>
            <a:ext cx="3519233" cy="2155820"/>
            <a:chOff x="8266886" y="4037599"/>
            <a:chExt cx="3519233" cy="215582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3B1B572-8A07-9261-C271-4C8181A0E9B5}"/>
                </a:ext>
              </a:extLst>
            </p:cNvPr>
            <p:cNvSpPr txBox="1"/>
            <p:nvPr/>
          </p:nvSpPr>
          <p:spPr>
            <a:xfrm>
              <a:off x="8299967" y="4696913"/>
              <a:ext cx="3486152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sz="1500" dirty="0"/>
                <a:t>Goods &amp; Service Tax and Custom Law</a:t>
              </a:r>
            </a:p>
            <a:p>
              <a:r>
                <a:rPr lang="en-IN" sz="1500" dirty="0"/>
                <a:t>Discipline Specific Elective III &amp; IV </a:t>
              </a:r>
            </a:p>
            <a:p>
              <a:r>
                <a:rPr lang="en-IN" sz="1500" dirty="0"/>
                <a:t>Skill Enhancement Course IV</a:t>
              </a:r>
            </a:p>
            <a:p>
              <a:r>
                <a:rPr lang="en-IN" sz="1500" dirty="0"/>
                <a:t>Generic Elective IV</a:t>
              </a:r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7FC44C32-349F-0675-7DFB-64A11086B26E}"/>
                </a:ext>
              </a:extLst>
            </p:cNvPr>
            <p:cNvSpPr/>
            <p:nvPr/>
          </p:nvSpPr>
          <p:spPr>
            <a:xfrm>
              <a:off x="8266886" y="4037599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4BACC6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23E78A62-6145-18BF-8134-4262E0206DA5}"/>
                </a:ext>
              </a:extLst>
            </p:cNvPr>
            <p:cNvSpPr/>
            <p:nvPr/>
          </p:nvSpPr>
          <p:spPr>
            <a:xfrm>
              <a:off x="9121616" y="4037599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4BACC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BA487BC-36A1-1A55-F0EC-D977C80ED475}"/>
                </a:ext>
              </a:extLst>
            </p:cNvPr>
            <p:cNvSpPr txBox="1"/>
            <p:nvPr/>
          </p:nvSpPr>
          <p:spPr>
            <a:xfrm>
              <a:off x="8520072" y="40974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98735D9-7D54-2505-5E48-93E1C117D1CA}"/>
                </a:ext>
              </a:extLst>
            </p:cNvPr>
            <p:cNvSpPr txBox="1"/>
            <p:nvPr/>
          </p:nvSpPr>
          <p:spPr>
            <a:xfrm>
              <a:off x="9390836" y="4115602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6</a:t>
              </a:r>
            </a:p>
          </p:txBody>
        </p:sp>
        <p:sp>
          <p:nvSpPr>
            <p:cNvPr id="110" name="Rounded Rectangle 30">
              <a:extLst>
                <a:ext uri="{FF2B5EF4-FFF2-40B4-BE49-F238E27FC236}">
                  <a16:creationId xmlns:a16="http://schemas.microsoft.com/office/drawing/2014/main" id="{2C6E06B7-E2E2-B295-F94D-4DC970FF8D8E}"/>
                </a:ext>
              </a:extLst>
            </p:cNvPr>
            <p:cNvSpPr/>
            <p:nvPr/>
          </p:nvSpPr>
          <p:spPr>
            <a:xfrm>
              <a:off x="8275474" y="6090235"/>
              <a:ext cx="3507075" cy="103184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CBCF29E2-D4C5-4FA1-38C4-4C856F6EA3FE}"/>
              </a:ext>
            </a:extLst>
          </p:cNvPr>
          <p:cNvSpPr/>
          <p:nvPr/>
        </p:nvSpPr>
        <p:spPr>
          <a:xfrm>
            <a:off x="701839" y="1882346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A70A6490-8D51-F111-D9BC-8CF4CF39B72D}"/>
              </a:ext>
            </a:extLst>
          </p:cNvPr>
          <p:cNvSpPr/>
          <p:nvPr/>
        </p:nvSpPr>
        <p:spPr>
          <a:xfrm>
            <a:off x="4559465" y="1902525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Partial Circle 113">
            <a:extLst>
              <a:ext uri="{FF2B5EF4-FFF2-40B4-BE49-F238E27FC236}">
                <a16:creationId xmlns:a16="http://schemas.microsoft.com/office/drawing/2014/main" id="{245E1EC7-C80C-0EE7-43A5-62F9560B9A65}"/>
              </a:ext>
            </a:extLst>
          </p:cNvPr>
          <p:cNvSpPr/>
          <p:nvPr/>
        </p:nvSpPr>
        <p:spPr>
          <a:xfrm rot="3600000">
            <a:off x="4567779" y="1902524"/>
            <a:ext cx="457200" cy="457200"/>
          </a:xfrm>
          <a:prstGeom prst="pie">
            <a:avLst>
              <a:gd name="adj1" fmla="val 12696450"/>
              <a:gd name="adj2" fmla="val 19857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CA56855B-0EBA-AE35-4A1F-028108D0F985}"/>
              </a:ext>
            </a:extLst>
          </p:cNvPr>
          <p:cNvSpPr/>
          <p:nvPr/>
        </p:nvSpPr>
        <p:spPr>
          <a:xfrm>
            <a:off x="8446599" y="1914149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5135948E-15D4-14F2-C42A-5755ABC52AA6}"/>
              </a:ext>
            </a:extLst>
          </p:cNvPr>
          <p:cNvSpPr/>
          <p:nvPr/>
        </p:nvSpPr>
        <p:spPr>
          <a:xfrm rot="3600000">
            <a:off x="8454453" y="1914149"/>
            <a:ext cx="457200" cy="457200"/>
          </a:xfrm>
          <a:prstGeom prst="pie">
            <a:avLst>
              <a:gd name="adj1" fmla="val 12696450"/>
              <a:gd name="adj2" fmla="val 18426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7140F045-BC77-35C2-83FB-552CA47ECAAC}"/>
              </a:ext>
            </a:extLst>
          </p:cNvPr>
          <p:cNvSpPr/>
          <p:nvPr/>
        </p:nvSpPr>
        <p:spPr>
          <a:xfrm>
            <a:off x="712396" y="4365390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Partial Circle 119">
            <a:extLst>
              <a:ext uri="{FF2B5EF4-FFF2-40B4-BE49-F238E27FC236}">
                <a16:creationId xmlns:a16="http://schemas.microsoft.com/office/drawing/2014/main" id="{87141251-F968-9D00-F9E4-E58FAB4BE3EF}"/>
              </a:ext>
            </a:extLst>
          </p:cNvPr>
          <p:cNvSpPr/>
          <p:nvPr/>
        </p:nvSpPr>
        <p:spPr>
          <a:xfrm rot="3600000">
            <a:off x="714661" y="4366025"/>
            <a:ext cx="457200" cy="457200"/>
          </a:xfrm>
          <a:prstGeom prst="pie">
            <a:avLst>
              <a:gd name="adj1" fmla="val 12696450"/>
              <a:gd name="adj2" fmla="val 42539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864F5A6B-44A2-5C77-AAC0-56C8122B136A}"/>
              </a:ext>
            </a:extLst>
          </p:cNvPr>
          <p:cNvSpPr/>
          <p:nvPr/>
        </p:nvSpPr>
        <p:spPr>
          <a:xfrm>
            <a:off x="4559465" y="4352297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Partial Circle 121">
            <a:extLst>
              <a:ext uri="{FF2B5EF4-FFF2-40B4-BE49-F238E27FC236}">
                <a16:creationId xmlns:a16="http://schemas.microsoft.com/office/drawing/2014/main" id="{1293EA41-9430-3C8B-9FFD-BAF771FFC850}"/>
              </a:ext>
            </a:extLst>
          </p:cNvPr>
          <p:cNvSpPr/>
          <p:nvPr/>
        </p:nvSpPr>
        <p:spPr>
          <a:xfrm rot="3600000">
            <a:off x="4561332" y="4351758"/>
            <a:ext cx="460907" cy="463655"/>
          </a:xfrm>
          <a:prstGeom prst="pie">
            <a:avLst>
              <a:gd name="adj1" fmla="val 12696450"/>
              <a:gd name="adj2" fmla="val 7747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139CBBCE-4B45-7F2E-785F-3DB6002DF2D0}"/>
              </a:ext>
            </a:extLst>
          </p:cNvPr>
          <p:cNvSpPr/>
          <p:nvPr/>
        </p:nvSpPr>
        <p:spPr>
          <a:xfrm>
            <a:off x="8454454" y="4382003"/>
            <a:ext cx="457200" cy="457200"/>
          </a:xfrm>
          <a:prstGeom prst="flowChartConnector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tial Circle 124">
            <a:extLst>
              <a:ext uri="{FF2B5EF4-FFF2-40B4-BE49-F238E27FC236}">
                <a16:creationId xmlns:a16="http://schemas.microsoft.com/office/drawing/2014/main" id="{73FE3D77-759C-D584-AFCD-BAD2D5164DBC}"/>
              </a:ext>
            </a:extLst>
          </p:cNvPr>
          <p:cNvSpPr/>
          <p:nvPr/>
        </p:nvSpPr>
        <p:spPr>
          <a:xfrm rot="3600000">
            <a:off x="701839" y="1880663"/>
            <a:ext cx="457200" cy="457200"/>
          </a:xfrm>
          <a:prstGeom prst="pie">
            <a:avLst>
              <a:gd name="adj1" fmla="val 12696450"/>
              <a:gd name="adj2" fmla="val 164254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987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81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B.COM.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dirty="0">
                <a:solidFill>
                  <a:srgbClr val="4BACC6">
                    <a:lumMod val="50000"/>
                  </a:srgbClr>
                </a:solidFill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 years (6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194356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19300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Enrolment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3 years, offering flexible fee starting at INR 19300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67E373-B76A-514D-AE20-94CCD461D8E2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224630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421FE-D06E-F124-E801-F1257FB7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888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Master of Commerce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387422" y="4442301"/>
            <a:ext cx="32097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A highly practical programme for a comprehensive knowledge gain in the field of commerce &amp; management.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1FAEFD8-A49E-D343-2844-E1A942AF9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000" l="10000" r="90000">
                        <a14:foregroundMark x1="40000" y1="91000" x2="41286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42" r="7785"/>
          <a:stretch/>
        </p:blipFill>
        <p:spPr>
          <a:xfrm>
            <a:off x="3489104" y="4671787"/>
            <a:ext cx="1857905" cy="16677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202076" y="3739898"/>
            <a:ext cx="3569134" cy="962876"/>
            <a:chOff x="-148815" y="4268575"/>
            <a:chExt cx="3569134" cy="96287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-148815" y="4268575"/>
              <a:ext cx="25422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Communication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202076" y="5136418"/>
            <a:ext cx="2868783" cy="819406"/>
            <a:chOff x="143082" y="5519879"/>
            <a:chExt cx="2868783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143082" y="5519879"/>
              <a:ext cx="17576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Decision Making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1712072" y="2757598"/>
            <a:ext cx="3093261" cy="1242980"/>
            <a:chOff x="813783" y="3212040"/>
            <a:chExt cx="3093261" cy="124298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813783" y="3212040"/>
              <a:ext cx="210441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Research Orientation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3904331" y="2033045"/>
            <a:ext cx="3541084" cy="1564807"/>
            <a:chOff x="2596454" y="2126320"/>
            <a:chExt cx="3541084" cy="156480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2596454" y="2126320"/>
              <a:ext cx="35410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Sustainability &amp; Ethics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136418"/>
            <a:ext cx="3006724" cy="1015663"/>
            <a:chOff x="9036219" y="5537402"/>
            <a:chExt cx="3006724" cy="101566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149538" y="5537402"/>
              <a:ext cx="189340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Leadership and Teamwork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3802670"/>
            <a:ext cx="3451014" cy="1089316"/>
            <a:chOff x="7870762" y="3094512"/>
            <a:chExt cx="3451014" cy="108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39908" y="3094512"/>
              <a:ext cx="228186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Technical Skills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653699"/>
            <a:ext cx="2672359" cy="1412850"/>
            <a:chOff x="6857645" y="2110579"/>
            <a:chExt cx="2672359" cy="141285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09513" y="2110579"/>
              <a:ext cx="192049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Lifelong Learning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482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4777193"/>
            <a:ext cx="12192000" cy="20808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3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5-Point Star 1"/>
          <p:cNvSpPr/>
          <p:nvPr/>
        </p:nvSpPr>
        <p:spPr>
          <a:xfrm>
            <a:off x="4345921" y="1675403"/>
            <a:ext cx="3042958" cy="3202394"/>
          </a:xfrm>
          <a:prstGeom prst="star5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z="1841500" extrusionH="1905000" prstMaterial="dkEdge">
            <a:bevelT w="2057400" h="2057400"/>
            <a:bevelB w="2057400" h="2057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54355" y="4323103"/>
            <a:ext cx="4803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Tw Cen MT Condensed Extra Bold"/>
              </a:rPr>
              <a:t>Research Oriented Curriculum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68" y="4263516"/>
            <a:ext cx="4255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2800" dirty="0">
                <a:solidFill>
                  <a:prstClr val="black"/>
                </a:solidFill>
                <a:latin typeface="Tw Cen MT Condensed Extra Bold"/>
              </a:rPr>
              <a:t>Aligned with Competitive Exam Standards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537" y="2044695"/>
            <a:ext cx="378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2800" dirty="0">
                <a:solidFill>
                  <a:prstClr val="black"/>
                </a:solidFill>
                <a:latin typeface="Tw Cen MT Condensed Extra Bold"/>
              </a:rPr>
              <a:t>Skill Development with Updated Software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2650" y="2449233"/>
            <a:ext cx="4169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Tw Cen MT Condensed Extra Bold"/>
              </a:rPr>
              <a:t>Curriculum Covering National &amp; International Practices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5564" y="826151"/>
            <a:ext cx="449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Tw Cen MT Condensed Extra Bold"/>
              </a:rPr>
              <a:t>Provision for Specialization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Master of Commerce</a:t>
            </a:r>
          </a:p>
        </p:txBody>
      </p:sp>
      <p:sp>
        <p:nvSpPr>
          <p:cNvPr id="15" name="4-Point Star 14"/>
          <p:cNvSpPr/>
          <p:nvPr/>
        </p:nvSpPr>
        <p:spPr>
          <a:xfrm>
            <a:off x="6897698" y="2959966"/>
            <a:ext cx="225404" cy="279302"/>
          </a:xfrm>
          <a:prstGeom prst="star4">
            <a:avLst>
              <a:gd name="adj" fmla="val 2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4-Point Star 15"/>
          <p:cNvSpPr/>
          <p:nvPr/>
        </p:nvSpPr>
        <p:spPr>
          <a:xfrm>
            <a:off x="6669098" y="3033711"/>
            <a:ext cx="225404" cy="279302"/>
          </a:xfrm>
          <a:prstGeom prst="star4">
            <a:avLst>
              <a:gd name="adj" fmla="val 5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0424" y="1242521"/>
            <a:ext cx="5335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  <a:latin typeface="Sitka Text" panose="02000505000000020004" pitchFamily="2" charset="0"/>
              </a:rPr>
              <a:t>Students are offered specializations in strategic management accounting, management of financial resources, behavioral finance, and counselling skills for managers.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2649" y="3363684"/>
            <a:ext cx="4169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600">
                <a:solidFill>
                  <a:prstClr val="black"/>
                </a:solidFill>
                <a:latin typeface="Sitka Text" panose="02000505000000020004" pitchFamily="2" charset="0"/>
              </a:defRPr>
            </a:lvl1pPr>
          </a:lstStyle>
          <a:p>
            <a:r>
              <a:rPr lang="en-US" dirty="0"/>
              <a:t>The curriculum teaches accounting and finance principles and practices for national and international business.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4353" y="4784793"/>
            <a:ext cx="4417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600">
                <a:solidFill>
                  <a:prstClr val="black"/>
                </a:solidFill>
                <a:latin typeface="Sitka Text" panose="02000505000000020004" pitchFamily="2" charset="0"/>
              </a:defRPr>
            </a:lvl1pPr>
          </a:lstStyle>
          <a:p>
            <a:r>
              <a:rPr lang="en-US" dirty="0"/>
              <a:t>Courses from research methodology and econometrics are offered to achieve higher orientation in research.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483" y="5147657"/>
            <a:ext cx="4095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600">
                <a:solidFill>
                  <a:prstClr val="black"/>
                </a:solidFill>
                <a:latin typeface="Sitka Text" panose="02000505000000020004" pitchFamily="2" charset="0"/>
              </a:defRPr>
            </a:lvl1pPr>
          </a:lstStyle>
          <a:p>
            <a:pPr algn="r"/>
            <a:r>
              <a:rPr lang="en-US" dirty="0"/>
              <a:t>All the courses are mapped with competitive exam standards to prepare the students better.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0354" y="2965006"/>
            <a:ext cx="2973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600">
                <a:solidFill>
                  <a:prstClr val="black"/>
                </a:solidFill>
                <a:latin typeface="Sitka Text" panose="02000505000000020004" pitchFamily="2" charset="0"/>
              </a:defRPr>
            </a:lvl1pPr>
          </a:lstStyle>
          <a:p>
            <a:r>
              <a:rPr lang="en-US" dirty="0"/>
              <a:t>Courses are equipped with updated software tools from areas such as Big Data, Cloud, AI, etc.</a:t>
            </a:r>
          </a:p>
        </p:txBody>
      </p:sp>
      <p:sp>
        <p:nvSpPr>
          <p:cNvPr id="21" name="AutoShape 11"/>
          <p:cNvSpPr>
            <a:spLocks noChangeAspect="1" noChangeArrowheads="1"/>
          </p:cNvSpPr>
          <p:nvPr/>
        </p:nvSpPr>
        <p:spPr bwMode="auto">
          <a:xfrm>
            <a:off x="5403313" y="1251037"/>
            <a:ext cx="925384" cy="892024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AutoShape 16"/>
          <p:cNvSpPr>
            <a:spLocks noChangeAspect="1" noChangeArrowheads="1"/>
          </p:cNvSpPr>
          <p:nvPr/>
        </p:nvSpPr>
        <p:spPr bwMode="auto">
          <a:xfrm>
            <a:off x="5393272" y="1242521"/>
            <a:ext cx="925384" cy="892024"/>
          </a:xfrm>
          <a:prstGeom prst="star10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AutoShape 11"/>
          <p:cNvSpPr>
            <a:spLocks noChangeAspect="1" noChangeArrowheads="1"/>
          </p:cNvSpPr>
          <p:nvPr/>
        </p:nvSpPr>
        <p:spPr bwMode="auto">
          <a:xfrm>
            <a:off x="6911271" y="2456245"/>
            <a:ext cx="925384" cy="892024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AutoShape 16"/>
          <p:cNvSpPr>
            <a:spLocks noChangeAspect="1" noChangeArrowheads="1"/>
          </p:cNvSpPr>
          <p:nvPr/>
        </p:nvSpPr>
        <p:spPr bwMode="auto">
          <a:xfrm>
            <a:off x="6896796" y="2476957"/>
            <a:ext cx="925384" cy="892024"/>
          </a:xfrm>
          <a:prstGeom prst="star10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AutoShape 11"/>
          <p:cNvSpPr>
            <a:spLocks noChangeAspect="1" noChangeArrowheads="1"/>
          </p:cNvSpPr>
          <p:nvPr/>
        </p:nvSpPr>
        <p:spPr bwMode="auto">
          <a:xfrm>
            <a:off x="6348198" y="4354588"/>
            <a:ext cx="925384" cy="892024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AutoShape 16"/>
          <p:cNvSpPr>
            <a:spLocks noChangeAspect="1" noChangeArrowheads="1"/>
          </p:cNvSpPr>
          <p:nvPr/>
        </p:nvSpPr>
        <p:spPr bwMode="auto">
          <a:xfrm>
            <a:off x="6267427" y="4333876"/>
            <a:ext cx="925384" cy="892024"/>
          </a:xfrm>
          <a:prstGeom prst="star10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utoShape 11"/>
          <p:cNvSpPr>
            <a:spLocks noChangeAspect="1" noChangeArrowheads="1"/>
          </p:cNvSpPr>
          <p:nvPr/>
        </p:nvSpPr>
        <p:spPr bwMode="auto">
          <a:xfrm>
            <a:off x="4508234" y="4340269"/>
            <a:ext cx="925384" cy="892024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AutoShape 16"/>
          <p:cNvSpPr>
            <a:spLocks noChangeAspect="1" noChangeArrowheads="1"/>
          </p:cNvSpPr>
          <p:nvPr/>
        </p:nvSpPr>
        <p:spPr bwMode="auto">
          <a:xfrm>
            <a:off x="4508234" y="4300472"/>
            <a:ext cx="925384" cy="892024"/>
          </a:xfrm>
          <a:prstGeom prst="star10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AutoShape 11"/>
          <p:cNvSpPr>
            <a:spLocks noChangeAspect="1" noChangeArrowheads="1"/>
          </p:cNvSpPr>
          <p:nvPr/>
        </p:nvSpPr>
        <p:spPr bwMode="auto">
          <a:xfrm>
            <a:off x="3901926" y="2452045"/>
            <a:ext cx="925384" cy="892024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AutoShape 16"/>
          <p:cNvSpPr>
            <a:spLocks noChangeAspect="1" noChangeArrowheads="1"/>
          </p:cNvSpPr>
          <p:nvPr/>
        </p:nvSpPr>
        <p:spPr bwMode="auto">
          <a:xfrm>
            <a:off x="3924781" y="2444452"/>
            <a:ext cx="925384" cy="892024"/>
          </a:xfrm>
          <a:prstGeom prst="star10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AutoShape 11" hidden="1">
            <a:extLst>
              <a:ext uri="{FF2B5EF4-FFF2-40B4-BE49-F238E27FC236}">
                <a16:creationId xmlns:a16="http://schemas.microsoft.com/office/drawing/2014/main" id="{743E0D60-646E-9E16-791E-E915A9F518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06036" y="1423890"/>
            <a:ext cx="925384" cy="892024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utoShape 16" hidden="1">
            <a:extLst>
              <a:ext uri="{FF2B5EF4-FFF2-40B4-BE49-F238E27FC236}">
                <a16:creationId xmlns:a16="http://schemas.microsoft.com/office/drawing/2014/main" id="{17A4A325-3DC4-9C84-F843-BE1493D5CF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4661" y="1713826"/>
            <a:ext cx="925384" cy="892024"/>
          </a:xfrm>
          <a:prstGeom prst="star10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F7B5B-C71A-5EDA-E938-B5CB1D698686}"/>
              </a:ext>
            </a:extLst>
          </p:cNvPr>
          <p:cNvSpPr txBox="1"/>
          <p:nvPr/>
        </p:nvSpPr>
        <p:spPr>
          <a:xfrm>
            <a:off x="5179425" y="6086698"/>
            <a:ext cx="6402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Sitka Text" panose="02000505000000020004" pitchFamily="2" charset="0"/>
              </a:rPr>
              <a:t>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23116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926 L 0.02904 0.15649 L 0.12357 0.15996 " pathEditMode="relative" rAng="0" ptsTypes="AAA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844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47 L 0.02864 0.17037 L 0.12357 0.16597 " pathEditMode="relative" rAng="0" ptsTypes="AAA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854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8698 0.10139 L -0.05365 0.27778 " pathEditMode="relative" rAng="0" ptsTypes="AAA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1388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08711 0.10578 L -0.05287 0.27778 " pathEditMode="relative" rAng="0" ptsTypes="AAA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2" y="1388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2 0.00093 L -0.08073 -0.14167 L -0.1608 -0.00278 " pathEditMode="relative" rAng="0" ptsTypes="AAA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9" y="-713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394 L -0.072 -0.12569 L -0.14752 0.00394 " pathEditMode="relative" rAng="0" ptsTypes="AAA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-648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2813 -0.16204 L -0.04974 -0.26435 " pathEditMode="relative" rAng="0" ptsTypes="AAA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" y="-13218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C 0.01146 -0.05185 0.01602 -0.10347 0.02761 -0.15532 L -0.04596 -0.25671 " pathEditMode="relative" rAng="0" ptsTypes="AAA">
                                      <p:cBhvr>
                                        <p:cTn id="10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-1284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4.81481E-6 L 0.09844 0.00578 C 0.10638 -0.05741 0.11185 -0.12269 0.12032 -0.18473 " pathEditMode="relative" rAng="0" ptsTypes="AAA">
                                      <p:cBhvr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-8958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 -0.00232 L 0.1026 -0.00764 C 0.11132 -0.07222 0.11328 -0.12778 0.12226 -0.19213 " pathEditMode="relative" rAng="0" ptsTypes="AAA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9491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3" grpId="0"/>
      <p:bldP spid="17" grpId="0"/>
      <p:bldP spid="18" grpId="0"/>
      <p:bldP spid="19" grpId="0"/>
      <p:bldP spid="20" grpId="0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6177BB29-C7DB-0917-1FA7-6DF21756E2AD}"/>
              </a:ext>
            </a:extLst>
          </p:cNvPr>
          <p:cNvSpPr/>
          <p:nvPr/>
        </p:nvSpPr>
        <p:spPr>
          <a:xfrm>
            <a:off x="1262146" y="1551746"/>
            <a:ext cx="2279938" cy="1965463"/>
          </a:xfrm>
          <a:prstGeom prst="hexagon">
            <a:avLst/>
          </a:prstGeom>
          <a:solidFill>
            <a:srgbClr val="EC3E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0DBBD47-C7EE-2AFD-AA1B-E5E77B552FBA}"/>
              </a:ext>
            </a:extLst>
          </p:cNvPr>
          <p:cNvSpPr/>
          <p:nvPr/>
        </p:nvSpPr>
        <p:spPr>
          <a:xfrm>
            <a:off x="6795960" y="2505821"/>
            <a:ext cx="2279938" cy="1965463"/>
          </a:xfrm>
          <a:prstGeom prst="hexagon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80919-C698-47BA-507A-5F9655894A6B}"/>
              </a:ext>
            </a:extLst>
          </p:cNvPr>
          <p:cNvGrpSpPr/>
          <p:nvPr/>
        </p:nvGrpSpPr>
        <p:grpSpPr>
          <a:xfrm>
            <a:off x="1508708" y="1879177"/>
            <a:ext cx="1828800" cy="461665"/>
            <a:chOff x="418041" y="3441859"/>
            <a:chExt cx="1828800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3A48AF-1417-C2B2-FB8E-656C098BA5A5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Finance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17BBB3-EC86-9A9C-A024-602351B3DE00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D29E8F-7642-8E1D-980F-366814E4E574}"/>
              </a:ext>
            </a:extLst>
          </p:cNvPr>
          <p:cNvSpPr txBox="1"/>
          <p:nvPr/>
        </p:nvSpPr>
        <p:spPr>
          <a:xfrm>
            <a:off x="6880093" y="2941791"/>
            <a:ext cx="2160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English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69E6FF-C76E-FA01-A98A-A20FEC7E366D}"/>
              </a:ext>
            </a:extLst>
          </p:cNvPr>
          <p:cNvSpPr/>
          <p:nvPr/>
        </p:nvSpPr>
        <p:spPr>
          <a:xfrm>
            <a:off x="7066123" y="3417959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Briefcase with solid fill">
            <a:extLst>
              <a:ext uri="{FF2B5EF4-FFF2-40B4-BE49-F238E27FC236}">
                <a16:creationId xmlns:a16="http://schemas.microsoft.com/office/drawing/2014/main" id="{15ABA341-E6D1-D9F3-0B15-EA893AF4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41318" y="2582605"/>
            <a:ext cx="427009" cy="427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Coins with solid fill">
            <a:extLst>
              <a:ext uri="{FF2B5EF4-FFF2-40B4-BE49-F238E27FC236}">
                <a16:creationId xmlns:a16="http://schemas.microsoft.com/office/drawing/2014/main" id="{44F0459A-9304-C7C8-DC94-EDCD02DC9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083" y="1649313"/>
            <a:ext cx="380567" cy="3805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AA5E83F-4D31-6987-E4FB-5AFC70398706}"/>
              </a:ext>
            </a:extLst>
          </p:cNvPr>
          <p:cNvGrpSpPr/>
          <p:nvPr/>
        </p:nvGrpSpPr>
        <p:grpSpPr>
          <a:xfrm>
            <a:off x="4943237" y="1495434"/>
            <a:ext cx="2279938" cy="2005524"/>
            <a:chOff x="1267403" y="2582808"/>
            <a:chExt cx="2279938" cy="2005524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C12A796-CC9F-0BA1-FBF4-802EF8FDBF99}"/>
                </a:ext>
              </a:extLst>
            </p:cNvPr>
            <p:cNvSpPr/>
            <p:nvPr/>
          </p:nvSpPr>
          <p:spPr>
            <a:xfrm>
              <a:off x="1267403" y="2582808"/>
              <a:ext cx="2279938" cy="1965463"/>
            </a:xfrm>
            <a:prstGeom prst="hexagon">
              <a:avLst/>
            </a:prstGeom>
            <a:solidFill>
              <a:srgbClr val="1BBC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3614BA-324A-9034-259D-2A986E515127}"/>
                </a:ext>
              </a:extLst>
            </p:cNvPr>
            <p:cNvSpPr txBox="1"/>
            <p:nvPr/>
          </p:nvSpPr>
          <p:spPr>
            <a:xfrm>
              <a:off x="1652992" y="2988407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Marketing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0761B-1263-55F4-C398-A252C663EBC7}"/>
                </a:ext>
              </a:extLst>
            </p:cNvPr>
            <p:cNvSpPr/>
            <p:nvPr/>
          </p:nvSpPr>
          <p:spPr>
            <a:xfrm>
              <a:off x="1492972" y="344018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Shopping cart with solid fill">
              <a:extLst>
                <a:ext uri="{FF2B5EF4-FFF2-40B4-BE49-F238E27FC236}">
                  <a16:creationId xmlns:a16="http://schemas.microsoft.com/office/drawing/2014/main" id="{1EB99783-D383-AE52-B6CC-25672049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3912" y="2611355"/>
              <a:ext cx="461665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F1AE5B-C300-A602-854A-73A8ECCB2E3E}"/>
                </a:ext>
              </a:extLst>
            </p:cNvPr>
            <p:cNvSpPr txBox="1"/>
            <p:nvPr/>
          </p:nvSpPr>
          <p:spPr>
            <a:xfrm>
              <a:off x="1428712" y="3418781"/>
              <a:ext cx="194162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Product &amp; Brand Management, Consumer Behaviour,  Digital &amp; Social Media Marketing, Customer Relationship Management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B3B418-A9DA-16E5-87F5-C24EE471AE73}"/>
              </a:ext>
            </a:extLst>
          </p:cNvPr>
          <p:cNvSpPr txBox="1"/>
          <p:nvPr/>
        </p:nvSpPr>
        <p:spPr>
          <a:xfrm>
            <a:off x="1561024" y="2301775"/>
            <a:ext cx="171977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Financial Risk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Valuation,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Security Analysis &amp; Portfolio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Financial Analytics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6D0018-7A15-F237-E1EC-CA485A84AACB}"/>
              </a:ext>
            </a:extLst>
          </p:cNvPr>
          <p:cNvGrpSpPr/>
          <p:nvPr/>
        </p:nvGrpSpPr>
        <p:grpSpPr>
          <a:xfrm>
            <a:off x="4959789" y="3523762"/>
            <a:ext cx="2279938" cy="1965463"/>
            <a:chOff x="4966989" y="2542687"/>
            <a:chExt cx="2279938" cy="1965463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8CDD2ADC-D965-F454-CA43-4B4E921BCF91}"/>
                </a:ext>
              </a:extLst>
            </p:cNvPr>
            <p:cNvSpPr/>
            <p:nvPr/>
          </p:nvSpPr>
          <p:spPr>
            <a:xfrm>
              <a:off x="4966989" y="2542687"/>
              <a:ext cx="2279938" cy="1965463"/>
            </a:xfrm>
            <a:prstGeom prst="hexagon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BFD23B-6D24-1F3F-2AE3-0C89C5E6C1C4}"/>
                </a:ext>
              </a:extLst>
            </p:cNvPr>
            <p:cNvGrpSpPr/>
            <p:nvPr/>
          </p:nvGrpSpPr>
          <p:grpSpPr>
            <a:xfrm>
              <a:off x="5192558" y="3076874"/>
              <a:ext cx="1828800" cy="830997"/>
              <a:chOff x="418041" y="3441859"/>
              <a:chExt cx="1828800" cy="83099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EB27F3-C332-5A9F-4FA4-A47FD44D361C}"/>
                  </a:ext>
                </a:extLst>
              </p:cNvPr>
              <p:cNvSpPr txBox="1"/>
              <p:nvPr/>
            </p:nvSpPr>
            <p:spPr>
              <a:xfrm>
                <a:off x="468649" y="3441859"/>
                <a:ext cx="16907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Data Science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072583E-B53C-8D84-E858-BAB871F96B7E}"/>
                  </a:ext>
                </a:extLst>
              </p:cNvPr>
              <p:cNvSpPr/>
              <p:nvPr/>
            </p:nvSpPr>
            <p:spPr>
              <a:xfrm>
                <a:off x="418041" y="3879359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Graphic 31" descr="Statistics outline">
              <a:extLst>
                <a:ext uri="{FF2B5EF4-FFF2-40B4-BE49-F238E27FC236}">
                  <a16:creationId xmlns:a16="http://schemas.microsoft.com/office/drawing/2014/main" id="{584C6033-CCC6-EE01-FB01-D6380735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876126" y="2658980"/>
              <a:ext cx="461665" cy="46166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890972-C4C5-9A82-DE37-56D16DDAD1EB}"/>
                </a:ext>
              </a:extLst>
            </p:cNvPr>
            <p:cNvSpPr txBox="1"/>
            <p:nvPr/>
          </p:nvSpPr>
          <p:spPr>
            <a:xfrm>
              <a:off x="5255965" y="3521154"/>
              <a:ext cx="16971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Probability and Statistics, Data Science Toolbox,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Advance Data Visualization,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Machine Learning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A16DB9-7737-3725-9B85-F0F2448A9ACD}"/>
              </a:ext>
            </a:extLst>
          </p:cNvPr>
          <p:cNvSpPr txBox="1"/>
          <p:nvPr/>
        </p:nvSpPr>
        <p:spPr>
          <a:xfrm>
            <a:off x="6977522" y="3409349"/>
            <a:ext cx="19117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Academic English,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Introduction to the Study of Language,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Post-Independence Indian Literature,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Postcolonial Literatures &amp; Cultural Studies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A62D8A3F-A60B-26A5-EE5A-F4D5D8AD34FE}"/>
              </a:ext>
            </a:extLst>
          </p:cNvPr>
          <p:cNvSpPr/>
          <p:nvPr/>
        </p:nvSpPr>
        <p:spPr>
          <a:xfrm>
            <a:off x="3112913" y="2544343"/>
            <a:ext cx="2279938" cy="1965463"/>
          </a:xfrm>
          <a:prstGeom prst="hexagon">
            <a:avLst/>
          </a:prstGeom>
          <a:solidFill>
            <a:srgbClr val="EF3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858745-16A9-F800-7627-274CA2D8569A}"/>
              </a:ext>
            </a:extLst>
          </p:cNvPr>
          <p:cNvSpPr txBox="1"/>
          <p:nvPr/>
        </p:nvSpPr>
        <p:spPr>
          <a:xfrm>
            <a:off x="3425930" y="2872854"/>
            <a:ext cx="1719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History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0F749D-A77F-214F-2C49-A9F76FCF41F3}"/>
              </a:ext>
            </a:extLst>
          </p:cNvPr>
          <p:cNvSpPr/>
          <p:nvPr/>
        </p:nvSpPr>
        <p:spPr>
          <a:xfrm>
            <a:off x="3338481" y="3349360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Graphic 40" descr="Handshake with solid fill">
            <a:extLst>
              <a:ext uri="{FF2B5EF4-FFF2-40B4-BE49-F238E27FC236}">
                <a16:creationId xmlns:a16="http://schemas.microsoft.com/office/drawing/2014/main" id="{30EF8248-1E21-045E-80E1-51C8D5AE5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055794" y="2627819"/>
            <a:ext cx="394173" cy="394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B036055-94B8-26EC-7711-D91CE3CB8DD9}"/>
              </a:ext>
            </a:extLst>
          </p:cNvPr>
          <p:cNvSpPr txBox="1"/>
          <p:nvPr/>
        </p:nvSpPr>
        <p:spPr>
          <a:xfrm>
            <a:off x="3213896" y="3369722"/>
            <a:ext cx="2046354" cy="95410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upto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AD 650,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from 650 – 1200 AD,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Women in Indian History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Twentieth Century World</a:t>
            </a: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42EA3EC-5098-34A0-D467-B6FD2F24520A}"/>
              </a:ext>
            </a:extLst>
          </p:cNvPr>
          <p:cNvSpPr/>
          <p:nvPr/>
        </p:nvSpPr>
        <p:spPr>
          <a:xfrm>
            <a:off x="1267522" y="3563855"/>
            <a:ext cx="2279938" cy="1965463"/>
          </a:xfrm>
          <a:prstGeom prst="hexagon">
            <a:avLst/>
          </a:prstGeom>
          <a:solidFill>
            <a:srgbClr val="029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F6A6FC-AF76-0957-7A77-CBED6587BD80}"/>
              </a:ext>
            </a:extLst>
          </p:cNvPr>
          <p:cNvGrpSpPr/>
          <p:nvPr/>
        </p:nvGrpSpPr>
        <p:grpSpPr>
          <a:xfrm>
            <a:off x="1275740" y="4045428"/>
            <a:ext cx="2330882" cy="461665"/>
            <a:chOff x="215204" y="3360214"/>
            <a:chExt cx="2330882" cy="461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2773F3-889F-3937-D345-DEEA4D1DFB69}"/>
                </a:ext>
              </a:extLst>
            </p:cNvPr>
            <p:cNvSpPr txBox="1"/>
            <p:nvPr/>
          </p:nvSpPr>
          <p:spPr>
            <a:xfrm>
              <a:off x="215204" y="3360214"/>
              <a:ext cx="2330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Human Resource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A3E911-51DF-685D-BF49-891FE7A112FE}"/>
                </a:ext>
              </a:extLst>
            </p:cNvPr>
            <p:cNvSpPr/>
            <p:nvPr/>
          </p:nvSpPr>
          <p:spPr>
            <a:xfrm>
              <a:off x="418041" y="37777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3" name="Graphic 52" descr="Cycle with people with solid fill">
            <a:extLst>
              <a:ext uri="{FF2B5EF4-FFF2-40B4-BE49-F238E27FC236}">
                <a16:creationId xmlns:a16="http://schemas.microsoft.com/office/drawing/2014/main" id="{CDDF41EB-AF95-072E-DBA0-8324420B3D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172027" y="3653883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DDA4753-FE1B-E05D-9A9D-D0171FC705C2}"/>
              </a:ext>
            </a:extLst>
          </p:cNvPr>
          <p:cNvSpPr txBox="1"/>
          <p:nvPr/>
        </p:nvSpPr>
        <p:spPr>
          <a:xfrm>
            <a:off x="1455960" y="4445229"/>
            <a:ext cx="189231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Training and Development, Industrial Relations and </a:t>
            </a:r>
            <a:r>
              <a:rPr lang="en-US" sz="1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Labour</a:t>
            </a:r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Laws, Human Resource Metrics and Analytics, Compensation Management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A03A7EC-16DF-AD73-FC7B-CAAAE321C3C7}"/>
              </a:ext>
            </a:extLst>
          </p:cNvPr>
          <p:cNvSpPr/>
          <p:nvPr/>
        </p:nvSpPr>
        <p:spPr>
          <a:xfrm>
            <a:off x="8649917" y="3509228"/>
            <a:ext cx="2279938" cy="196546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56F9E-122D-6A06-E262-C1C618D2D724}"/>
              </a:ext>
            </a:extLst>
          </p:cNvPr>
          <p:cNvSpPr txBox="1"/>
          <p:nvPr/>
        </p:nvSpPr>
        <p:spPr>
          <a:xfrm>
            <a:off x="8996683" y="3959314"/>
            <a:ext cx="1508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Sociology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43E208-075C-251C-9A94-87DF227BA2DC}"/>
              </a:ext>
            </a:extLst>
          </p:cNvPr>
          <p:cNvSpPr/>
          <p:nvPr/>
        </p:nvSpPr>
        <p:spPr>
          <a:xfrm>
            <a:off x="8894680" y="4416289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 descr="Bar chart with solid fill">
            <a:extLst>
              <a:ext uri="{FF2B5EF4-FFF2-40B4-BE49-F238E27FC236}">
                <a16:creationId xmlns:a16="http://schemas.microsoft.com/office/drawing/2014/main" id="{A26130C2-7C92-E6EC-92F4-ABCAC6F9EC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633657" y="3638126"/>
            <a:ext cx="386316" cy="386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DCB12-F706-A261-742E-19F18666ED3C}"/>
              </a:ext>
            </a:extLst>
          </p:cNvPr>
          <p:cNvSpPr txBox="1"/>
          <p:nvPr/>
        </p:nvSpPr>
        <p:spPr>
          <a:xfrm>
            <a:off x="8961469" y="4454226"/>
            <a:ext cx="16568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Fundamentals of Sociology, Globalization &amp; Society, Gender &amp; Society, Sociology of Health</a:t>
            </a: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47DEE329-76BD-7BDE-05A2-D5FFCD52E375}"/>
              </a:ext>
            </a:extLst>
          </p:cNvPr>
          <p:cNvSpPr/>
          <p:nvPr/>
        </p:nvSpPr>
        <p:spPr>
          <a:xfrm>
            <a:off x="8633807" y="1495434"/>
            <a:ext cx="2279938" cy="1965463"/>
          </a:xfrm>
          <a:prstGeom prst="hexagon">
            <a:avLst/>
          </a:prstGeom>
          <a:solidFill>
            <a:srgbClr val="E97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EA43FC-DDEF-71F7-D397-46353774E64C}"/>
              </a:ext>
            </a:extLst>
          </p:cNvPr>
          <p:cNvSpPr txBox="1"/>
          <p:nvPr/>
        </p:nvSpPr>
        <p:spPr>
          <a:xfrm>
            <a:off x="8785637" y="2013552"/>
            <a:ext cx="2076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Political Science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215C11-3D7D-8437-F8E0-834FAF86AD98}"/>
              </a:ext>
            </a:extLst>
          </p:cNvPr>
          <p:cNvSpPr/>
          <p:nvPr/>
        </p:nvSpPr>
        <p:spPr>
          <a:xfrm>
            <a:off x="8910320" y="2446467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Programmer male with solid fill">
            <a:extLst>
              <a:ext uri="{FF2B5EF4-FFF2-40B4-BE49-F238E27FC236}">
                <a16:creationId xmlns:a16="http://schemas.microsoft.com/office/drawing/2014/main" id="{A3F283F6-AAAE-11A2-1068-9824D20E42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587400" y="1631035"/>
            <a:ext cx="382517" cy="382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E5FFD17-8610-BED7-FF9F-81B8594C9048}"/>
              </a:ext>
            </a:extLst>
          </p:cNvPr>
          <p:cNvSpPr txBox="1"/>
          <p:nvPr/>
        </p:nvSpPr>
        <p:spPr>
          <a:xfrm>
            <a:off x="8928982" y="2455629"/>
            <a:ext cx="1701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Political Institutions in India, Public Policy &amp; Governance in India, Comparative Political Analysis, Political Process in India</a:t>
            </a:r>
          </a:p>
        </p:txBody>
      </p:sp>
      <p:sp>
        <p:nvSpPr>
          <p:cNvPr id="73" name="Title 3">
            <a:extLst>
              <a:ext uri="{FF2B5EF4-FFF2-40B4-BE49-F238E27FC236}">
                <a16:creationId xmlns:a16="http://schemas.microsoft.com/office/drawing/2014/main" id="{28FC8987-3FE7-DE24-C93F-1BFC4E99FC74}"/>
              </a:ext>
            </a:extLst>
          </p:cNvPr>
          <p:cNvSpPr txBox="1">
            <a:spLocks/>
          </p:cNvSpPr>
          <p:nvPr/>
        </p:nvSpPr>
        <p:spPr>
          <a:xfrm>
            <a:off x="817559" y="190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Electives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7D75FA-1373-8FDB-BE22-E506E3C3691F}"/>
              </a:ext>
            </a:extLst>
          </p:cNvPr>
          <p:cNvSpPr txBox="1"/>
          <p:nvPr/>
        </p:nvSpPr>
        <p:spPr>
          <a:xfrm>
            <a:off x="1560646" y="6101260"/>
            <a:ext cx="10142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Electives we offer in M.COM. program</a:t>
            </a:r>
          </a:p>
        </p:txBody>
      </p:sp>
    </p:spTree>
    <p:extLst>
      <p:ext uri="{BB962C8B-B14F-4D97-AF65-F5344CB8AC3E}">
        <p14:creationId xmlns:p14="http://schemas.microsoft.com/office/powerpoint/2010/main" val="88514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8C1EAE5-3D08-3ECD-7028-1938E4F249FD}"/>
              </a:ext>
            </a:extLst>
          </p:cNvPr>
          <p:cNvGrpSpPr/>
          <p:nvPr/>
        </p:nvGrpSpPr>
        <p:grpSpPr>
          <a:xfrm>
            <a:off x="2720687" y="1686704"/>
            <a:ext cx="3313267" cy="2555437"/>
            <a:chOff x="2720687" y="1686704"/>
            <a:chExt cx="3313267" cy="2555437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91B9CA3-47C6-08DF-82E8-ADF8F2F6478C}"/>
                </a:ext>
              </a:extLst>
            </p:cNvPr>
            <p:cNvSpPr/>
            <p:nvPr/>
          </p:nvSpPr>
          <p:spPr>
            <a:xfrm>
              <a:off x="2720687" y="1686704"/>
              <a:ext cx="3313267" cy="2555437"/>
            </a:xfrm>
            <a:custGeom>
              <a:avLst/>
              <a:gdLst>
                <a:gd name="connsiteX0" fmla="*/ 812323 w 3313267"/>
                <a:gd name="connsiteY0" fmla="*/ 0 h 2555437"/>
                <a:gd name="connsiteX1" fmla="*/ 3313267 w 3313267"/>
                <a:gd name="connsiteY1" fmla="*/ 0 h 2555437"/>
                <a:gd name="connsiteX2" fmla="*/ 3313267 w 3313267"/>
                <a:gd name="connsiteY2" fmla="*/ 2555437 h 2555437"/>
                <a:gd name="connsiteX3" fmla="*/ 0 w 3313267"/>
                <a:gd name="connsiteY3" fmla="*/ 2555437 h 2555437"/>
                <a:gd name="connsiteX4" fmla="*/ 0 w 3313267"/>
                <a:gd name="connsiteY4" fmla="*/ 812323 h 2555437"/>
                <a:gd name="connsiteX5" fmla="*/ 812323 w 3313267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555437">
                  <a:moveTo>
                    <a:pt x="812323" y="0"/>
                  </a:moveTo>
                  <a:lnTo>
                    <a:pt x="3313267" y="0"/>
                  </a:lnTo>
                  <a:lnTo>
                    <a:pt x="3313267" y="2555437"/>
                  </a:lnTo>
                  <a:lnTo>
                    <a:pt x="0" y="2555437"/>
                  </a:lnTo>
                  <a:lnTo>
                    <a:pt x="0" y="812323"/>
                  </a:lnTo>
                  <a:cubicBezTo>
                    <a:pt x="0" y="363689"/>
                    <a:pt x="363689" y="0"/>
                    <a:pt x="812323" y="0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F8F171-3757-B5B7-078D-955215A2B8DC}"/>
                </a:ext>
              </a:extLst>
            </p:cNvPr>
            <p:cNvSpPr txBox="1"/>
            <p:nvPr/>
          </p:nvSpPr>
          <p:spPr>
            <a:xfrm>
              <a:off x="2976886" y="1828428"/>
              <a:ext cx="302004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Students have the option to opt for summer training after the second term &amp;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complete a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term paper in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the last term. </a:t>
              </a:r>
              <a:endParaRPr kumimoji="0" lang="en-IN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48A71BA-A585-8302-CCAD-DE7C1A3DDE0B}"/>
              </a:ext>
            </a:extLst>
          </p:cNvPr>
          <p:cNvGrpSpPr/>
          <p:nvPr/>
        </p:nvGrpSpPr>
        <p:grpSpPr>
          <a:xfrm>
            <a:off x="2720687" y="4287860"/>
            <a:ext cx="3313267" cy="2272685"/>
            <a:chOff x="2720687" y="4287860"/>
            <a:chExt cx="3313267" cy="2272685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7FD8C0B-5AA0-F7AA-9907-D25CABD87579}"/>
                </a:ext>
              </a:extLst>
            </p:cNvPr>
            <p:cNvSpPr/>
            <p:nvPr/>
          </p:nvSpPr>
          <p:spPr>
            <a:xfrm>
              <a:off x="2720687" y="4287860"/>
              <a:ext cx="3313267" cy="2272685"/>
            </a:xfrm>
            <a:custGeom>
              <a:avLst/>
              <a:gdLst>
                <a:gd name="connsiteX0" fmla="*/ 0 w 3313267"/>
                <a:gd name="connsiteY0" fmla="*/ 0 h 2272685"/>
                <a:gd name="connsiteX1" fmla="*/ 3313267 w 3313267"/>
                <a:gd name="connsiteY1" fmla="*/ 0 h 2272685"/>
                <a:gd name="connsiteX2" fmla="*/ 3313267 w 3313267"/>
                <a:gd name="connsiteY2" fmla="*/ 2272685 h 2272685"/>
                <a:gd name="connsiteX3" fmla="*/ 812323 w 3313267"/>
                <a:gd name="connsiteY3" fmla="*/ 2272685 h 2272685"/>
                <a:gd name="connsiteX4" fmla="*/ 0 w 3313267"/>
                <a:gd name="connsiteY4" fmla="*/ 1460362 h 2272685"/>
                <a:gd name="connsiteX5" fmla="*/ 0 w 3313267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272685">
                  <a:moveTo>
                    <a:pt x="0" y="0"/>
                  </a:moveTo>
                  <a:lnTo>
                    <a:pt x="3313267" y="0"/>
                  </a:lnTo>
                  <a:lnTo>
                    <a:pt x="3313267" y="2272685"/>
                  </a:lnTo>
                  <a:lnTo>
                    <a:pt x="812323" y="2272685"/>
                  </a:lnTo>
                  <a:cubicBezTo>
                    <a:pt x="363689" y="2272685"/>
                    <a:pt x="0" y="1908996"/>
                    <a:pt x="0" y="14603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7C250-854B-BE6C-8F02-0DB66AE2440F}"/>
                </a:ext>
              </a:extLst>
            </p:cNvPr>
            <p:cNvSpPr txBox="1"/>
            <p:nvPr/>
          </p:nvSpPr>
          <p:spPr>
            <a:xfrm>
              <a:off x="2782730" y="4457792"/>
              <a:ext cx="1835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4  courses each of 4 credits from the areas such as</a:t>
              </a: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DDCCAA-C106-BDC6-CDB4-90D4FC75AD64}"/>
              </a:ext>
            </a:extLst>
          </p:cNvPr>
          <p:cNvGrpSpPr/>
          <p:nvPr/>
        </p:nvGrpSpPr>
        <p:grpSpPr>
          <a:xfrm>
            <a:off x="6096000" y="4287860"/>
            <a:ext cx="3373218" cy="2272685"/>
            <a:chOff x="6096000" y="4287860"/>
            <a:chExt cx="3373218" cy="2272685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DD2F514-D8E7-E3FB-175D-F5DCF4CDA8CF}"/>
                </a:ext>
              </a:extLst>
            </p:cNvPr>
            <p:cNvSpPr/>
            <p:nvPr/>
          </p:nvSpPr>
          <p:spPr>
            <a:xfrm>
              <a:off x="6096000" y="4287860"/>
              <a:ext cx="3313270" cy="2272685"/>
            </a:xfrm>
            <a:custGeom>
              <a:avLst/>
              <a:gdLst>
                <a:gd name="connsiteX0" fmla="*/ 0 w 3313270"/>
                <a:gd name="connsiteY0" fmla="*/ 0 h 2272685"/>
                <a:gd name="connsiteX1" fmla="*/ 3313270 w 3313270"/>
                <a:gd name="connsiteY1" fmla="*/ 0 h 2272685"/>
                <a:gd name="connsiteX2" fmla="*/ 3313270 w 3313270"/>
                <a:gd name="connsiteY2" fmla="*/ 1460362 h 2272685"/>
                <a:gd name="connsiteX3" fmla="*/ 2500947 w 3313270"/>
                <a:gd name="connsiteY3" fmla="*/ 2272685 h 2272685"/>
                <a:gd name="connsiteX4" fmla="*/ 0 w 3313270"/>
                <a:gd name="connsiteY4" fmla="*/ 2272685 h 2272685"/>
                <a:gd name="connsiteX5" fmla="*/ 0 w 3313270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272685">
                  <a:moveTo>
                    <a:pt x="0" y="0"/>
                  </a:moveTo>
                  <a:lnTo>
                    <a:pt x="3313270" y="0"/>
                  </a:lnTo>
                  <a:lnTo>
                    <a:pt x="3313270" y="1460362"/>
                  </a:lnTo>
                  <a:cubicBezTo>
                    <a:pt x="3313270" y="1908996"/>
                    <a:pt x="2949581" y="2272685"/>
                    <a:pt x="2500947" y="2272685"/>
                  </a:cubicBezTo>
                  <a:lnTo>
                    <a:pt x="0" y="2272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94334-DC8A-A898-4C64-354BC57F799B}"/>
                </a:ext>
              </a:extLst>
            </p:cNvPr>
            <p:cNvSpPr txBox="1"/>
            <p:nvPr/>
          </p:nvSpPr>
          <p:spPr>
            <a:xfrm>
              <a:off x="7609185" y="4559500"/>
              <a:ext cx="18600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A course on ‘Fundamentals of Information Technology’ is offered.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ABC1A6-C170-D1BA-510C-3E890F2D5F00}"/>
              </a:ext>
            </a:extLst>
          </p:cNvPr>
          <p:cNvGrpSpPr/>
          <p:nvPr/>
        </p:nvGrpSpPr>
        <p:grpSpPr>
          <a:xfrm>
            <a:off x="6096000" y="1686704"/>
            <a:ext cx="3313270" cy="2555437"/>
            <a:chOff x="6096000" y="1686704"/>
            <a:chExt cx="3313270" cy="2555437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2734DAD-C747-9CB2-5206-5CDD1999AF5B}"/>
                </a:ext>
              </a:extLst>
            </p:cNvPr>
            <p:cNvSpPr/>
            <p:nvPr/>
          </p:nvSpPr>
          <p:spPr>
            <a:xfrm>
              <a:off x="6096000" y="1686704"/>
              <a:ext cx="3313270" cy="2555437"/>
            </a:xfrm>
            <a:custGeom>
              <a:avLst/>
              <a:gdLst>
                <a:gd name="connsiteX0" fmla="*/ 0 w 3313270"/>
                <a:gd name="connsiteY0" fmla="*/ 0 h 2555437"/>
                <a:gd name="connsiteX1" fmla="*/ 2500947 w 3313270"/>
                <a:gd name="connsiteY1" fmla="*/ 0 h 2555437"/>
                <a:gd name="connsiteX2" fmla="*/ 3313270 w 3313270"/>
                <a:gd name="connsiteY2" fmla="*/ 812323 h 2555437"/>
                <a:gd name="connsiteX3" fmla="*/ 3313270 w 3313270"/>
                <a:gd name="connsiteY3" fmla="*/ 2555437 h 2555437"/>
                <a:gd name="connsiteX4" fmla="*/ 0 w 3313270"/>
                <a:gd name="connsiteY4" fmla="*/ 2555437 h 2555437"/>
                <a:gd name="connsiteX5" fmla="*/ 0 w 3313270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555437">
                  <a:moveTo>
                    <a:pt x="0" y="0"/>
                  </a:moveTo>
                  <a:lnTo>
                    <a:pt x="2500947" y="0"/>
                  </a:lnTo>
                  <a:cubicBezTo>
                    <a:pt x="2949581" y="0"/>
                    <a:pt x="3313270" y="363689"/>
                    <a:pt x="3313270" y="812323"/>
                  </a:cubicBezTo>
                  <a:lnTo>
                    <a:pt x="3313270" y="2555437"/>
                  </a:lnTo>
                  <a:lnTo>
                    <a:pt x="0" y="2555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3BCC5D-34CF-C94D-4B35-8D263C8960F1}"/>
                </a:ext>
              </a:extLst>
            </p:cNvPr>
            <p:cNvSpPr txBox="1"/>
            <p:nvPr/>
          </p:nvSpPr>
          <p:spPr>
            <a:xfrm>
              <a:off x="7514306" y="1908446"/>
              <a:ext cx="187751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14 Discipline-Specific Core Courses each of 4 credits are offered throughout the programme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40C4DA-9DB9-7906-A5A3-359943DF30CE}"/>
              </a:ext>
            </a:extLst>
          </p:cNvPr>
          <p:cNvGrpSpPr/>
          <p:nvPr/>
        </p:nvGrpSpPr>
        <p:grpSpPr>
          <a:xfrm>
            <a:off x="4615747" y="2678783"/>
            <a:ext cx="1423409" cy="1554480"/>
            <a:chOff x="4615747" y="2678783"/>
            <a:chExt cx="1423409" cy="1554480"/>
          </a:xfrm>
        </p:grpSpPr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8EF0947E-0D29-6352-0DBB-85DE2ABCC4E7}"/>
                </a:ext>
              </a:extLst>
            </p:cNvPr>
            <p:cNvSpPr/>
            <p:nvPr/>
          </p:nvSpPr>
          <p:spPr>
            <a:xfrm>
              <a:off x="4615747" y="2678783"/>
              <a:ext cx="1413103" cy="1554480"/>
            </a:xfrm>
            <a:custGeom>
              <a:avLst/>
              <a:gdLst>
                <a:gd name="connsiteX0" fmla="*/ 478664 w 1413103"/>
                <a:gd name="connsiteY0" fmla="*/ 0 h 1554480"/>
                <a:gd name="connsiteX1" fmla="*/ 1413103 w 1413103"/>
                <a:gd name="connsiteY1" fmla="*/ 0 h 1554480"/>
                <a:gd name="connsiteX2" fmla="*/ 1413103 w 1413103"/>
                <a:gd name="connsiteY2" fmla="*/ 1554480 h 1554480"/>
                <a:gd name="connsiteX3" fmla="*/ 0 w 1413103"/>
                <a:gd name="connsiteY3" fmla="*/ 1554480 h 1554480"/>
                <a:gd name="connsiteX4" fmla="*/ 0 w 1413103"/>
                <a:gd name="connsiteY4" fmla="*/ 478664 h 1554480"/>
                <a:gd name="connsiteX5" fmla="*/ 478664 w 1413103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554480">
                  <a:moveTo>
                    <a:pt x="478664" y="0"/>
                  </a:moveTo>
                  <a:lnTo>
                    <a:pt x="1413103" y="0"/>
                  </a:lnTo>
                  <a:lnTo>
                    <a:pt x="1413103" y="1554480"/>
                  </a:lnTo>
                  <a:lnTo>
                    <a:pt x="0" y="1554480"/>
                  </a:lnTo>
                  <a:lnTo>
                    <a:pt x="0" y="478664"/>
                  </a:lnTo>
                  <a:cubicBezTo>
                    <a:pt x="0" y="214305"/>
                    <a:pt x="214305" y="0"/>
                    <a:pt x="478664" y="0"/>
                  </a:cubicBezTo>
                  <a:close/>
                </a:path>
              </a:pathLst>
            </a:cu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43F31D-8A24-A73B-60B2-A14F9EFD332E}"/>
                </a:ext>
              </a:extLst>
            </p:cNvPr>
            <p:cNvSpPr txBox="1"/>
            <p:nvPr/>
          </p:nvSpPr>
          <p:spPr>
            <a:xfrm>
              <a:off x="4630701" y="3107613"/>
              <a:ext cx="140845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Summer Training &amp; Term Paper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E4C7C1-0583-CAE0-A99A-F2D58CE288BF}"/>
              </a:ext>
            </a:extLst>
          </p:cNvPr>
          <p:cNvGrpSpPr/>
          <p:nvPr/>
        </p:nvGrpSpPr>
        <p:grpSpPr>
          <a:xfrm>
            <a:off x="6047059" y="2678783"/>
            <a:ext cx="1467247" cy="1554480"/>
            <a:chOff x="6047059" y="2678783"/>
            <a:chExt cx="1467247" cy="1554480"/>
          </a:xfrm>
        </p:grpSpPr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8F1627D1-4369-0229-8880-8C7DA622D90D}"/>
                </a:ext>
              </a:extLst>
            </p:cNvPr>
            <p:cNvSpPr/>
            <p:nvPr/>
          </p:nvSpPr>
          <p:spPr>
            <a:xfrm>
              <a:off x="6101202" y="2678783"/>
              <a:ext cx="1413104" cy="1554480"/>
            </a:xfrm>
            <a:custGeom>
              <a:avLst/>
              <a:gdLst>
                <a:gd name="connsiteX0" fmla="*/ 0 w 1413104"/>
                <a:gd name="connsiteY0" fmla="*/ 0 h 1554480"/>
                <a:gd name="connsiteX1" fmla="*/ 934440 w 1413104"/>
                <a:gd name="connsiteY1" fmla="*/ 0 h 1554480"/>
                <a:gd name="connsiteX2" fmla="*/ 1413104 w 1413104"/>
                <a:gd name="connsiteY2" fmla="*/ 478664 h 1554480"/>
                <a:gd name="connsiteX3" fmla="*/ 1413104 w 1413104"/>
                <a:gd name="connsiteY3" fmla="*/ 1554480 h 1554480"/>
                <a:gd name="connsiteX4" fmla="*/ 0 w 1413104"/>
                <a:gd name="connsiteY4" fmla="*/ 1554480 h 1554480"/>
                <a:gd name="connsiteX5" fmla="*/ 0 w 1413104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554480">
                  <a:moveTo>
                    <a:pt x="0" y="0"/>
                  </a:moveTo>
                  <a:lnTo>
                    <a:pt x="934440" y="0"/>
                  </a:lnTo>
                  <a:cubicBezTo>
                    <a:pt x="1198799" y="0"/>
                    <a:pt x="1413104" y="214305"/>
                    <a:pt x="1413104" y="478664"/>
                  </a:cubicBezTo>
                  <a:lnTo>
                    <a:pt x="1413104" y="1554480"/>
                  </a:lnTo>
                  <a:lnTo>
                    <a:pt x="0" y="1554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55BB9-82C6-607E-19C8-5EACB495D167}"/>
                </a:ext>
              </a:extLst>
            </p:cNvPr>
            <p:cNvSpPr txBox="1"/>
            <p:nvPr/>
          </p:nvSpPr>
          <p:spPr>
            <a:xfrm>
              <a:off x="6047059" y="3318363"/>
              <a:ext cx="14406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Discipline Specific Core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C0219E-D6DD-E9F3-4011-50172A78E89F}"/>
              </a:ext>
            </a:extLst>
          </p:cNvPr>
          <p:cNvGrpSpPr/>
          <p:nvPr/>
        </p:nvGrpSpPr>
        <p:grpSpPr>
          <a:xfrm>
            <a:off x="5992320" y="4287861"/>
            <a:ext cx="1613111" cy="1271727"/>
            <a:chOff x="5992320" y="4287861"/>
            <a:chExt cx="1613111" cy="1271727"/>
          </a:xfrm>
        </p:grpSpPr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17EAD93-453A-1B97-640E-EF1558B71218}"/>
                </a:ext>
              </a:extLst>
            </p:cNvPr>
            <p:cNvSpPr/>
            <p:nvPr/>
          </p:nvSpPr>
          <p:spPr>
            <a:xfrm>
              <a:off x="6092324" y="4287861"/>
              <a:ext cx="1413104" cy="1271727"/>
            </a:xfrm>
            <a:custGeom>
              <a:avLst/>
              <a:gdLst>
                <a:gd name="connsiteX0" fmla="*/ 0 w 1413104"/>
                <a:gd name="connsiteY0" fmla="*/ 0 h 1271727"/>
                <a:gd name="connsiteX1" fmla="*/ 1413104 w 1413104"/>
                <a:gd name="connsiteY1" fmla="*/ 0 h 1271727"/>
                <a:gd name="connsiteX2" fmla="*/ 1413104 w 1413104"/>
                <a:gd name="connsiteY2" fmla="*/ 793063 h 1271727"/>
                <a:gd name="connsiteX3" fmla="*/ 934440 w 1413104"/>
                <a:gd name="connsiteY3" fmla="*/ 1271727 h 1271727"/>
                <a:gd name="connsiteX4" fmla="*/ 0 w 1413104"/>
                <a:gd name="connsiteY4" fmla="*/ 1271727 h 1271727"/>
                <a:gd name="connsiteX5" fmla="*/ 0 w 1413104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271727">
                  <a:moveTo>
                    <a:pt x="0" y="0"/>
                  </a:moveTo>
                  <a:lnTo>
                    <a:pt x="1413104" y="0"/>
                  </a:lnTo>
                  <a:lnTo>
                    <a:pt x="1413104" y="793063"/>
                  </a:lnTo>
                  <a:cubicBezTo>
                    <a:pt x="1413104" y="1057422"/>
                    <a:pt x="1198799" y="1271727"/>
                    <a:pt x="934440" y="1271727"/>
                  </a:cubicBezTo>
                  <a:lnTo>
                    <a:pt x="0" y="1271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FE490F-3BAC-1917-1A78-786D78357845}"/>
                </a:ext>
              </a:extLst>
            </p:cNvPr>
            <p:cNvSpPr txBox="1"/>
            <p:nvPr/>
          </p:nvSpPr>
          <p:spPr>
            <a:xfrm>
              <a:off x="5992320" y="4586111"/>
              <a:ext cx="1613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Skill Enhancement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DCA8B5-436C-970F-44E2-2FE6FD9C9CD8}"/>
              </a:ext>
            </a:extLst>
          </p:cNvPr>
          <p:cNvGrpSpPr/>
          <p:nvPr/>
        </p:nvGrpSpPr>
        <p:grpSpPr>
          <a:xfrm>
            <a:off x="4615747" y="4287861"/>
            <a:ext cx="1438957" cy="1271727"/>
            <a:chOff x="4615747" y="4287861"/>
            <a:chExt cx="1438957" cy="1271727"/>
          </a:xfrm>
        </p:grpSpPr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A9057DF-DB9B-DEA5-D041-3D0D303B53D9}"/>
                </a:ext>
              </a:extLst>
            </p:cNvPr>
            <p:cNvSpPr/>
            <p:nvPr/>
          </p:nvSpPr>
          <p:spPr>
            <a:xfrm>
              <a:off x="4615747" y="4287861"/>
              <a:ext cx="1413103" cy="1271727"/>
            </a:xfrm>
            <a:custGeom>
              <a:avLst/>
              <a:gdLst>
                <a:gd name="connsiteX0" fmla="*/ 0 w 1413103"/>
                <a:gd name="connsiteY0" fmla="*/ 0 h 1271727"/>
                <a:gd name="connsiteX1" fmla="*/ 1413103 w 1413103"/>
                <a:gd name="connsiteY1" fmla="*/ 0 h 1271727"/>
                <a:gd name="connsiteX2" fmla="*/ 1413103 w 1413103"/>
                <a:gd name="connsiteY2" fmla="*/ 1271727 h 1271727"/>
                <a:gd name="connsiteX3" fmla="*/ 478664 w 1413103"/>
                <a:gd name="connsiteY3" fmla="*/ 1271727 h 1271727"/>
                <a:gd name="connsiteX4" fmla="*/ 0 w 1413103"/>
                <a:gd name="connsiteY4" fmla="*/ 793063 h 1271727"/>
                <a:gd name="connsiteX5" fmla="*/ 0 w 1413103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271727">
                  <a:moveTo>
                    <a:pt x="0" y="0"/>
                  </a:moveTo>
                  <a:lnTo>
                    <a:pt x="1413103" y="0"/>
                  </a:lnTo>
                  <a:lnTo>
                    <a:pt x="1413103" y="1271727"/>
                  </a:lnTo>
                  <a:lnTo>
                    <a:pt x="478664" y="1271727"/>
                  </a:lnTo>
                  <a:cubicBezTo>
                    <a:pt x="214305" y="1271727"/>
                    <a:pt x="0" y="1057422"/>
                    <a:pt x="0" y="793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B5F111-B71B-53F6-0FAD-986387C70AF2}"/>
                </a:ext>
              </a:extLst>
            </p:cNvPr>
            <p:cNvSpPr txBox="1"/>
            <p:nvPr/>
          </p:nvSpPr>
          <p:spPr>
            <a:xfrm>
              <a:off x="4618741" y="4623778"/>
              <a:ext cx="1435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Generic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Electives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4CA1F-D5BA-428D-D198-4D8120D00702}"/>
              </a:ext>
            </a:extLst>
          </p:cNvPr>
          <p:cNvSpPr/>
          <p:nvPr/>
        </p:nvSpPr>
        <p:spPr>
          <a:xfrm>
            <a:off x="6023565" y="1686703"/>
            <a:ext cx="90000" cy="48738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8C5A53-9FF2-5183-5013-027C086E81D0}"/>
              </a:ext>
            </a:extLst>
          </p:cNvPr>
          <p:cNvSpPr/>
          <p:nvPr/>
        </p:nvSpPr>
        <p:spPr>
          <a:xfrm rot="16200000">
            <a:off x="6018139" y="901611"/>
            <a:ext cx="90000" cy="6696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8EC061-CF55-D1EC-A1C3-4164065B39E7}"/>
              </a:ext>
            </a:extLst>
          </p:cNvPr>
          <p:cNvSpPr txBox="1"/>
          <p:nvPr/>
        </p:nvSpPr>
        <p:spPr>
          <a:xfrm>
            <a:off x="2976886" y="5215989"/>
            <a:ext cx="301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defRPr>
            </a:lvl1pPr>
          </a:lstStyle>
          <a:p>
            <a:r>
              <a:rPr lang="en-US" sz="1400" dirty="0">
                <a:latin typeface="Sitka Text" panose="02000505000000020004" pitchFamily="2" charset="0"/>
              </a:rPr>
              <a:t>Data Science,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English, Finance,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History, Human Resource Management, Marketing, Political Science, Sociology are offered.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9063F820-9ED2-F99D-D03C-B147A260FFF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</p:spTree>
    <p:extLst>
      <p:ext uri="{BB962C8B-B14F-4D97-AF65-F5344CB8AC3E}">
        <p14:creationId xmlns:p14="http://schemas.microsoft.com/office/powerpoint/2010/main" val="223418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M.COM.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7D63B-BEC7-FD5D-3884-8DA5E30AB7F2}"/>
              </a:ext>
            </a:extLst>
          </p:cNvPr>
          <p:cNvGrpSpPr/>
          <p:nvPr/>
        </p:nvGrpSpPr>
        <p:grpSpPr>
          <a:xfrm>
            <a:off x="295505" y="1872341"/>
            <a:ext cx="3131936" cy="3438979"/>
            <a:chOff x="355960" y="2971800"/>
            <a:chExt cx="2897309" cy="3181350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68012FB2-0BB7-AA58-DAF9-DB0D9A56D1CA}"/>
                </a:ext>
              </a:extLst>
            </p:cNvPr>
            <p:cNvSpPr/>
            <p:nvPr/>
          </p:nvSpPr>
          <p:spPr>
            <a:xfrm rot="18973752" flipV="1">
              <a:off x="495833" y="3244575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9B460B0D-1FDD-678D-1722-E4EB4CEDCC8D}"/>
                </a:ext>
              </a:extLst>
            </p:cNvPr>
            <p:cNvSpPr/>
            <p:nvPr/>
          </p:nvSpPr>
          <p:spPr>
            <a:xfrm>
              <a:off x="692949" y="2971800"/>
              <a:ext cx="256032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538B1E7C-D689-5BEC-FC68-1D2F900B502F}"/>
                </a:ext>
              </a:extLst>
            </p:cNvPr>
            <p:cNvSpPr/>
            <p:nvPr/>
          </p:nvSpPr>
          <p:spPr>
            <a:xfrm rot="19003292">
              <a:off x="355960" y="3006617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BDD8F2-226A-79C9-1E5F-736AFF52C4C6}"/>
                </a:ext>
              </a:extLst>
            </p:cNvPr>
            <p:cNvSpPr txBox="1"/>
            <p:nvPr/>
          </p:nvSpPr>
          <p:spPr>
            <a:xfrm rot="19130256">
              <a:off x="506991" y="2983243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E9445-1E4F-7007-0A4D-6F7CFA71FB3F}"/>
                </a:ext>
              </a:extLst>
            </p:cNvPr>
            <p:cNvSpPr txBox="1"/>
            <p:nvPr/>
          </p:nvSpPr>
          <p:spPr>
            <a:xfrm>
              <a:off x="818912" y="3295459"/>
              <a:ext cx="2404125" cy="2747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Managerial Economics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Organizational Behaviour &amp; Human Resource Dynamics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Financial Reporting, Statements &amp; Analysis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Research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Information Technology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D3FAA9-EFDA-1113-F5FE-B923D44219ED}"/>
              </a:ext>
            </a:extLst>
          </p:cNvPr>
          <p:cNvGrpSpPr/>
          <p:nvPr/>
        </p:nvGrpSpPr>
        <p:grpSpPr>
          <a:xfrm>
            <a:off x="3377120" y="1869580"/>
            <a:ext cx="2855893" cy="3519195"/>
            <a:chOff x="3510917" y="2969246"/>
            <a:chExt cx="2641945" cy="3255557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4BB273B1-9330-8A28-926F-C4FC0E2C7215}"/>
                </a:ext>
              </a:extLst>
            </p:cNvPr>
            <p:cNvSpPr/>
            <p:nvPr/>
          </p:nvSpPr>
          <p:spPr>
            <a:xfrm rot="18973752" flipV="1">
              <a:off x="3655538" y="3246329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3E109F7-6795-4716-02E7-F4179A0612A7}"/>
                </a:ext>
              </a:extLst>
            </p:cNvPr>
            <p:cNvSpPr/>
            <p:nvPr/>
          </p:nvSpPr>
          <p:spPr>
            <a:xfrm>
              <a:off x="3866862" y="2971798"/>
              <a:ext cx="2286000" cy="3181351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DC170-E54D-7F36-72FF-7166BAD0E695}"/>
                </a:ext>
              </a:extLst>
            </p:cNvPr>
            <p:cNvSpPr txBox="1"/>
            <p:nvPr/>
          </p:nvSpPr>
          <p:spPr>
            <a:xfrm>
              <a:off x="3973047" y="3320663"/>
              <a:ext cx="2179814" cy="2904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750" dirty="0"/>
                <a:t>Corporate Tax Structure &amp; Planning</a:t>
              </a:r>
            </a:p>
            <a:p>
              <a:r>
                <a:rPr lang="en-US" sz="1750" dirty="0"/>
                <a:t>Research Methodology</a:t>
              </a:r>
            </a:p>
            <a:p>
              <a:r>
                <a:rPr lang="en-US" sz="1750" dirty="0"/>
                <a:t>International Business Environment</a:t>
              </a:r>
            </a:p>
            <a:p>
              <a:r>
                <a:rPr lang="en-US" sz="1750" dirty="0"/>
                <a:t>Marketing Management</a:t>
              </a:r>
            </a:p>
            <a:p>
              <a:r>
                <a:rPr lang="en-US" sz="1750" dirty="0"/>
                <a:t>Generic Elective I</a:t>
              </a: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1FABBA00-8145-F630-9ABF-B790F150ED04}"/>
                </a:ext>
              </a:extLst>
            </p:cNvPr>
            <p:cNvSpPr/>
            <p:nvPr/>
          </p:nvSpPr>
          <p:spPr>
            <a:xfrm rot="19003292">
              <a:off x="3510917" y="3006619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7DACD-A9CF-0619-F9E1-42F81282A337}"/>
                </a:ext>
              </a:extLst>
            </p:cNvPr>
            <p:cNvSpPr txBox="1"/>
            <p:nvPr/>
          </p:nvSpPr>
          <p:spPr>
            <a:xfrm rot="19130256">
              <a:off x="3661947" y="296924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EF4A59-8D9A-FEC7-C716-3CB92AB743AA}"/>
              </a:ext>
            </a:extLst>
          </p:cNvPr>
          <p:cNvGrpSpPr/>
          <p:nvPr/>
        </p:nvGrpSpPr>
        <p:grpSpPr>
          <a:xfrm>
            <a:off x="6182693" y="1872341"/>
            <a:ext cx="2901386" cy="3438979"/>
            <a:chOff x="6330115" y="2971800"/>
            <a:chExt cx="2684030" cy="3181350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D2CDB2A2-6D76-061C-90AE-948236856A9A}"/>
                </a:ext>
              </a:extLst>
            </p:cNvPr>
            <p:cNvSpPr/>
            <p:nvPr/>
          </p:nvSpPr>
          <p:spPr>
            <a:xfrm rot="18973752" flipV="1">
              <a:off x="6469988" y="3243279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9A0F7DF8-2658-9C8B-DA51-E5D6E7D2EE7C}"/>
                </a:ext>
              </a:extLst>
            </p:cNvPr>
            <p:cNvSpPr/>
            <p:nvPr/>
          </p:nvSpPr>
          <p:spPr>
            <a:xfrm>
              <a:off x="6669830" y="2971800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E2FF0-BB10-3032-3F6D-09014DB49FF0}"/>
                </a:ext>
              </a:extLst>
            </p:cNvPr>
            <p:cNvSpPr txBox="1"/>
            <p:nvPr/>
          </p:nvSpPr>
          <p:spPr>
            <a:xfrm>
              <a:off x="6727660" y="3320526"/>
              <a:ext cx="2286485" cy="2818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Corporate Strategy &amp; Entrepreneurship</a:t>
              </a:r>
            </a:p>
            <a:p>
              <a:r>
                <a:rPr lang="en-US" sz="1600" dirty="0"/>
                <a:t>Forensic Accounting &amp; Fraud Examination</a:t>
              </a:r>
            </a:p>
            <a:p>
              <a:r>
                <a:rPr lang="en-US" sz="1600" dirty="0"/>
                <a:t>International Banking &amp; Forex Management</a:t>
              </a:r>
            </a:p>
            <a:p>
              <a:r>
                <a:rPr lang="en-US" sz="1600" dirty="0"/>
                <a:t>International Accounting</a:t>
              </a:r>
            </a:p>
            <a:p>
              <a:r>
                <a:rPr lang="en-US" sz="1600" dirty="0"/>
                <a:t>Generic Elective II</a:t>
              </a:r>
            </a:p>
            <a:p>
              <a:r>
                <a:rPr lang="en-US" sz="1600" dirty="0"/>
                <a:t>Summer Training or a course from General Elective Basket.</a:t>
              </a:r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68BBBEC6-3521-07BC-2D3B-4AF35916DF28}"/>
                </a:ext>
              </a:extLst>
            </p:cNvPr>
            <p:cNvSpPr/>
            <p:nvPr/>
          </p:nvSpPr>
          <p:spPr>
            <a:xfrm rot="19003292">
              <a:off x="6330115" y="3005321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D7446-244A-0E35-08BC-3481D9FE8FD9}"/>
                </a:ext>
              </a:extLst>
            </p:cNvPr>
            <p:cNvSpPr txBox="1"/>
            <p:nvPr/>
          </p:nvSpPr>
          <p:spPr>
            <a:xfrm rot="19130256">
              <a:off x="6481146" y="2981947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38763B-19C6-3541-259B-D62B7FF3CD79}"/>
              </a:ext>
            </a:extLst>
          </p:cNvPr>
          <p:cNvGrpSpPr/>
          <p:nvPr/>
        </p:nvGrpSpPr>
        <p:grpSpPr>
          <a:xfrm>
            <a:off x="8970719" y="1868668"/>
            <a:ext cx="2838870" cy="3462512"/>
            <a:chOff x="9139304" y="2968402"/>
            <a:chExt cx="2626198" cy="3203120"/>
          </a:xfrm>
        </p:grpSpPr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13F32B9F-2DF7-9D3F-D2D0-B50FAC8616A9}"/>
                </a:ext>
              </a:extLst>
            </p:cNvPr>
            <p:cNvSpPr/>
            <p:nvPr/>
          </p:nvSpPr>
          <p:spPr>
            <a:xfrm rot="18973752" flipV="1">
              <a:off x="9283925" y="3245485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ounded Rectangle 24">
              <a:extLst>
                <a:ext uri="{FF2B5EF4-FFF2-40B4-BE49-F238E27FC236}">
                  <a16:creationId xmlns:a16="http://schemas.microsoft.com/office/drawing/2014/main" id="{56F2DFA4-7A5D-93FA-FBBA-25CC6A29EA50}"/>
                </a:ext>
              </a:extLst>
            </p:cNvPr>
            <p:cNvSpPr/>
            <p:nvPr/>
          </p:nvSpPr>
          <p:spPr>
            <a:xfrm>
              <a:off x="9472799" y="2971799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1C6BA598-C3B8-B588-2194-2C98703C524E}"/>
                </a:ext>
              </a:extLst>
            </p:cNvPr>
            <p:cNvSpPr/>
            <p:nvPr/>
          </p:nvSpPr>
          <p:spPr>
            <a:xfrm rot="19003292">
              <a:off x="9139304" y="3005775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BE95AB-DAE5-4038-9CF7-C450EAE1342B}"/>
                </a:ext>
              </a:extLst>
            </p:cNvPr>
            <p:cNvSpPr txBox="1"/>
            <p:nvPr/>
          </p:nvSpPr>
          <p:spPr>
            <a:xfrm rot="19130256">
              <a:off x="9290334" y="2968402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15C853-4DDB-A6EF-0A4D-4E3845D535FF}"/>
                </a:ext>
              </a:extLst>
            </p:cNvPr>
            <p:cNvSpPr txBox="1"/>
            <p:nvPr/>
          </p:nvSpPr>
          <p:spPr>
            <a:xfrm>
              <a:off x="9585688" y="3345680"/>
              <a:ext cx="2179814" cy="2825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750" dirty="0"/>
                <a:t>Management Science</a:t>
              </a:r>
            </a:p>
            <a:p>
              <a:r>
                <a:rPr lang="en-US" sz="1750" dirty="0"/>
                <a:t>International Financial Management</a:t>
              </a:r>
            </a:p>
            <a:p>
              <a:r>
                <a:rPr lang="en-US" sz="1750" dirty="0"/>
                <a:t>Generic Elective III</a:t>
              </a:r>
            </a:p>
            <a:p>
              <a:r>
                <a:rPr lang="en-US" sz="1750" dirty="0"/>
                <a:t>Generic Elective IV</a:t>
              </a:r>
            </a:p>
            <a:p>
              <a:r>
                <a:rPr lang="en-US" sz="1750" dirty="0"/>
                <a:t>Term Paper or two courses from General Elective Basket.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598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82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M.COM.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 years (4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194354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19300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Enrolment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2 years, offering flexible fees starting at INR 19300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221A2-5E5C-AC74-BD8F-6D3A959D6127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1620888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80FA3-9EE5-6F41-B6D8-85B9E90A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479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Master of Science in Mathematics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288736" y="4114468"/>
            <a:ext cx="32097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An online degree designed to strengthen students’ mathematical background through in-depth knowledge of mathematical concepts.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588740" y="3652616"/>
            <a:ext cx="3182470" cy="1050158"/>
            <a:chOff x="237849" y="4181293"/>
            <a:chExt cx="3182470" cy="105015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237849" y="4181293"/>
              <a:ext cx="210441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Complex Analysis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0" y="5136418"/>
            <a:ext cx="3070859" cy="819406"/>
            <a:chOff x="-58994" y="5519879"/>
            <a:chExt cx="3070859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-58994" y="5519879"/>
              <a:ext cx="19597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Scientific exploration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1712072" y="2757598"/>
            <a:ext cx="3093261" cy="1242980"/>
            <a:chOff x="813783" y="3212040"/>
            <a:chExt cx="3093261" cy="124298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813783" y="3212040"/>
              <a:ext cx="21044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Ethics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3904331" y="2033045"/>
            <a:ext cx="3541084" cy="1564807"/>
            <a:chOff x="2596454" y="2126320"/>
            <a:chExt cx="3541084" cy="156480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2596454" y="2126320"/>
              <a:ext cx="35410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Research Orientation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136418"/>
            <a:ext cx="3006724" cy="1015663"/>
            <a:chOff x="9036219" y="5537402"/>
            <a:chExt cx="3006724" cy="101566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149538" y="5537402"/>
              <a:ext cx="189340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Leadership and Teamwork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3802670"/>
            <a:ext cx="3451014" cy="1089316"/>
            <a:chOff x="7870762" y="3094512"/>
            <a:chExt cx="3451014" cy="108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39908" y="3094512"/>
              <a:ext cx="228186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Individual &amp; teamwork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578397"/>
            <a:ext cx="2700219" cy="1488152"/>
            <a:chOff x="6857645" y="2035277"/>
            <a:chExt cx="2700219" cy="148815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65335" y="2035277"/>
              <a:ext cx="18925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Societal Impact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09BD4-B804-C373-36E9-001A8F200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898" y="4563028"/>
            <a:ext cx="1741802" cy="169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04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EA5539B8-9F2B-6AA7-043C-BC20B560AAC0}"/>
              </a:ext>
            </a:extLst>
          </p:cNvPr>
          <p:cNvSpPr/>
          <p:nvPr/>
        </p:nvSpPr>
        <p:spPr>
          <a:xfrm>
            <a:off x="4841709" y="1820243"/>
            <a:ext cx="2470484" cy="1035249"/>
          </a:xfrm>
          <a:prstGeom prst="trapezoid">
            <a:avLst>
              <a:gd name="adj" fmla="val 52273"/>
            </a:avLst>
          </a:prstGeom>
          <a:gradFill>
            <a:gsLst>
              <a:gs pos="31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6E1EE0A7-3B37-AEC9-0DCF-BE9C7F3159A4}"/>
              </a:ext>
            </a:extLst>
          </p:cNvPr>
          <p:cNvSpPr/>
          <p:nvPr/>
        </p:nvSpPr>
        <p:spPr>
          <a:xfrm rot="7200000">
            <a:off x="5907606" y="3665891"/>
            <a:ext cx="2470484" cy="1035249"/>
          </a:xfrm>
          <a:prstGeom prst="trapezoid">
            <a:avLst>
              <a:gd name="adj" fmla="val 52273"/>
            </a:avLst>
          </a:prstGeom>
          <a:gradFill>
            <a:gsLst>
              <a:gs pos="32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889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67A129C-6B14-D522-7510-5633D884BB7A}"/>
              </a:ext>
            </a:extLst>
          </p:cNvPr>
          <p:cNvSpPr/>
          <p:nvPr/>
        </p:nvSpPr>
        <p:spPr>
          <a:xfrm rot="14400000">
            <a:off x="3775812" y="3665890"/>
            <a:ext cx="2470484" cy="1035249"/>
          </a:xfrm>
          <a:prstGeom prst="trapezoid">
            <a:avLst>
              <a:gd name="adj" fmla="val 52273"/>
            </a:avLst>
          </a:prstGeom>
          <a:gradFill>
            <a:gsLst>
              <a:gs pos="2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889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28E958A-D858-CF25-54AF-2BF8376D09AF}"/>
              </a:ext>
            </a:extLst>
          </p:cNvPr>
          <p:cNvSpPr/>
          <p:nvPr/>
        </p:nvSpPr>
        <p:spPr>
          <a:xfrm flipV="1">
            <a:off x="4841709" y="2854950"/>
            <a:ext cx="2470484" cy="2157410"/>
          </a:xfrm>
          <a:prstGeom prst="triangle">
            <a:avLst>
              <a:gd name="adj" fmla="val 49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28588A-BB2B-D3EC-107F-D9306ABAE320}"/>
              </a:ext>
            </a:extLst>
          </p:cNvPr>
          <p:cNvSpPr/>
          <p:nvPr/>
        </p:nvSpPr>
        <p:spPr>
          <a:xfrm>
            <a:off x="4841709" y="2854948"/>
            <a:ext cx="2494922" cy="174002"/>
          </a:xfrm>
          <a:prstGeom prst="roundRect">
            <a:avLst>
              <a:gd name="adj" fmla="val 6207"/>
            </a:avLst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rgbClr val="292929"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AC859C2-6BA6-956E-EDB9-1E231CB998DD}"/>
              </a:ext>
            </a:extLst>
          </p:cNvPr>
          <p:cNvSpPr/>
          <p:nvPr/>
        </p:nvSpPr>
        <p:spPr>
          <a:xfrm flipV="1">
            <a:off x="4841709" y="2854948"/>
            <a:ext cx="1235242" cy="1093787"/>
          </a:xfrm>
          <a:prstGeom prst="triangle">
            <a:avLst>
              <a:gd name="adj" fmla="val 49486"/>
            </a:avLst>
          </a:prstGeom>
          <a:solidFill>
            <a:srgbClr val="395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D39FED4-DA06-9B42-4AD8-83DE7A27098B}"/>
              </a:ext>
            </a:extLst>
          </p:cNvPr>
          <p:cNvSpPr/>
          <p:nvPr/>
        </p:nvSpPr>
        <p:spPr>
          <a:xfrm flipV="1">
            <a:off x="6076951" y="2854949"/>
            <a:ext cx="1235242" cy="1093786"/>
          </a:xfrm>
          <a:prstGeom prst="triangle">
            <a:avLst>
              <a:gd name="adj" fmla="val 49486"/>
            </a:avLst>
          </a:prstGeom>
          <a:solidFill>
            <a:srgbClr val="51B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1A6729E-FCEE-9C28-374A-6C9BF3B2FA50}"/>
              </a:ext>
            </a:extLst>
          </p:cNvPr>
          <p:cNvSpPr/>
          <p:nvPr/>
        </p:nvSpPr>
        <p:spPr>
          <a:xfrm flipV="1">
            <a:off x="5457826" y="3948735"/>
            <a:ext cx="1235242" cy="1056858"/>
          </a:xfrm>
          <a:prstGeom prst="triangle">
            <a:avLst>
              <a:gd name="adj" fmla="val 49486"/>
            </a:avLst>
          </a:prstGeom>
          <a:solidFill>
            <a:srgbClr val="F8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BD139-B614-E158-A147-B8E8EEA028D8}"/>
              </a:ext>
            </a:extLst>
          </p:cNvPr>
          <p:cNvSpPr/>
          <p:nvPr/>
        </p:nvSpPr>
        <p:spPr>
          <a:xfrm>
            <a:off x="5362576" y="1820243"/>
            <a:ext cx="1419225" cy="45719"/>
          </a:xfrm>
          <a:prstGeom prst="rect">
            <a:avLst/>
          </a:prstGeom>
          <a:solidFill>
            <a:srgbClr val="F8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46E4B-8AC5-BA98-CD9D-0FC02DEB7CB1}"/>
              </a:ext>
            </a:extLst>
          </p:cNvPr>
          <p:cNvSpPr/>
          <p:nvPr/>
        </p:nvSpPr>
        <p:spPr>
          <a:xfrm rot="7200000">
            <a:off x="6885384" y="4406347"/>
            <a:ext cx="1419225" cy="45719"/>
          </a:xfrm>
          <a:prstGeom prst="rect">
            <a:avLst/>
          </a:prstGeom>
          <a:solidFill>
            <a:srgbClr val="395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DB3B30-98B3-9EC4-6BD0-33D272CF7BD0}"/>
              </a:ext>
            </a:extLst>
          </p:cNvPr>
          <p:cNvSpPr/>
          <p:nvPr/>
        </p:nvSpPr>
        <p:spPr>
          <a:xfrm rot="14400000">
            <a:off x="3868433" y="4406348"/>
            <a:ext cx="1419225" cy="45719"/>
          </a:xfrm>
          <a:prstGeom prst="rect">
            <a:avLst/>
          </a:prstGeom>
          <a:solidFill>
            <a:srgbClr val="51B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FD5E5-D1CF-B413-511A-FCCCED5B596E}"/>
              </a:ext>
            </a:extLst>
          </p:cNvPr>
          <p:cNvSpPr txBox="1"/>
          <p:nvPr/>
        </p:nvSpPr>
        <p:spPr>
          <a:xfrm>
            <a:off x="5128612" y="2162449"/>
            <a:ext cx="1887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itka Text" panose="02000505000000020004" pitchFamily="2" charset="0"/>
              </a:rPr>
              <a:t>Dissertation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793765-5BE9-DD68-E344-8D0919CB79E3}"/>
              </a:ext>
            </a:extLst>
          </p:cNvPr>
          <p:cNvSpPr txBox="1"/>
          <p:nvPr/>
        </p:nvSpPr>
        <p:spPr>
          <a:xfrm rot="3600000">
            <a:off x="4081421" y="3844651"/>
            <a:ext cx="1887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itka Text" panose="02000505000000020004" pitchFamily="2" charset="0"/>
              </a:rPr>
              <a:t>Innovative Pedagogy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9B512-89E5-D537-D0CE-DB6F27E78928}"/>
              </a:ext>
            </a:extLst>
          </p:cNvPr>
          <p:cNvSpPr txBox="1"/>
          <p:nvPr/>
        </p:nvSpPr>
        <p:spPr>
          <a:xfrm rot="7200000" flipH="1" flipV="1">
            <a:off x="6166538" y="3844959"/>
            <a:ext cx="188715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b="1" dirty="0">
                <a:latin typeface="Sitka Text" panose="02000505000000020004" pitchFamily="2" charset="0"/>
              </a:rPr>
              <a:t>Professional Enhancement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8EC382-5470-64F6-3FFB-0688CD853A8A}"/>
              </a:ext>
            </a:extLst>
          </p:cNvPr>
          <p:cNvSpPr txBox="1"/>
          <p:nvPr/>
        </p:nvSpPr>
        <p:spPr>
          <a:xfrm>
            <a:off x="7348003" y="1284163"/>
            <a:ext cx="46287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A Dissertation course is incorporated into the curriculum to provide research and hands-on experience to students in problem identification, laboratory work, data analysis, and interpretation.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A40EAA-D0AB-0409-46DC-6A25B2B66185}"/>
              </a:ext>
            </a:extLst>
          </p:cNvPr>
          <p:cNvSpPr txBox="1"/>
          <p:nvPr/>
        </p:nvSpPr>
        <p:spPr>
          <a:xfrm>
            <a:off x="7907217" y="4092137"/>
            <a:ext cx="41052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In addition to core curricula, the program offers subjects like communication, technical and soft skills to enhance personality and employability.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FDA177-7637-F9C4-E267-13FCA4937142}"/>
              </a:ext>
            </a:extLst>
          </p:cNvPr>
          <p:cNvSpPr txBox="1"/>
          <p:nvPr/>
        </p:nvSpPr>
        <p:spPr>
          <a:xfrm>
            <a:off x="140291" y="4155663"/>
            <a:ext cx="4145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Sitka Text" panose="02000505000000020004" pitchFamily="2" charset="0"/>
              </a:rPr>
              <a:t>Use of innovative pedagogical tools such as animations, simulations, etc. to impart effective teaching and learning process.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EA4BDF46-4CFD-C60E-7B0F-1FCAC206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58" y="1307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Master of Science in Mathematics</a:t>
            </a:r>
          </a:p>
        </p:txBody>
      </p:sp>
      <p:pic>
        <p:nvPicPr>
          <p:cNvPr id="26" name="Graphic 25" descr="Briefcase outline">
            <a:extLst>
              <a:ext uri="{FF2B5EF4-FFF2-40B4-BE49-F238E27FC236}">
                <a16:creationId xmlns:a16="http://schemas.microsoft.com/office/drawing/2014/main" id="{896ECF27-9DC7-B42D-6F2B-FC05F2BBF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0513" y="2980242"/>
            <a:ext cx="500696" cy="5006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Puzzle pieces outline">
            <a:extLst>
              <a:ext uri="{FF2B5EF4-FFF2-40B4-BE49-F238E27FC236}">
                <a16:creationId xmlns:a16="http://schemas.microsoft.com/office/drawing/2014/main" id="{B981141B-C97E-13B2-DB41-695F40C01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218" y="2983478"/>
            <a:ext cx="494224" cy="4942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aphic 29" descr="Closed book outline">
            <a:extLst>
              <a:ext uri="{FF2B5EF4-FFF2-40B4-BE49-F238E27FC236}">
                <a16:creationId xmlns:a16="http://schemas.microsoft.com/office/drawing/2014/main" id="{EEBAC725-BFE7-C92D-12FE-46BA819A3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8435" y="4120805"/>
            <a:ext cx="415303" cy="415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BFE5D-F69D-DDA9-A73F-92CBB9F450EE}"/>
              </a:ext>
            </a:extLst>
          </p:cNvPr>
          <p:cNvSpPr txBox="1"/>
          <p:nvPr/>
        </p:nvSpPr>
        <p:spPr>
          <a:xfrm>
            <a:off x="5212218" y="6141008"/>
            <a:ext cx="6402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Sitka Text" panose="02000505000000020004" pitchFamily="2" charset="0"/>
              </a:rPr>
              <a:t>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2365090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2C623051-34BF-4FCB-9C95-03510F40830C}"/>
              </a:ext>
            </a:extLst>
          </p:cNvPr>
          <p:cNvSpPr/>
          <p:nvPr/>
        </p:nvSpPr>
        <p:spPr>
          <a:xfrm>
            <a:off x="2736780" y="1296783"/>
            <a:ext cx="2562513" cy="2209062"/>
          </a:xfrm>
          <a:prstGeom prst="hexagon">
            <a:avLst/>
          </a:prstGeom>
          <a:solidFill>
            <a:srgbClr val="EC3E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2853E6-7829-603F-52DB-ECE2D378BD95}"/>
              </a:ext>
            </a:extLst>
          </p:cNvPr>
          <p:cNvGrpSpPr/>
          <p:nvPr/>
        </p:nvGrpSpPr>
        <p:grpSpPr>
          <a:xfrm>
            <a:off x="3013901" y="1664796"/>
            <a:ext cx="2055461" cy="518884"/>
            <a:chOff x="418041" y="3441859"/>
            <a:chExt cx="1828800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DC1260-C706-6D45-4C5D-FADA7235C33B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Finance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E354AB-3D52-A7DC-7958-F2F1F4574A7B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Coins with solid fill">
            <a:extLst>
              <a:ext uri="{FF2B5EF4-FFF2-40B4-BE49-F238E27FC236}">
                <a16:creationId xmlns:a16="http://schemas.microsoft.com/office/drawing/2014/main" id="{A72759C8-84B2-4DB3-9A3B-E9F4A3A9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5691" y="1406443"/>
            <a:ext cx="427734" cy="4277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5B46C05E-ABB3-F9C7-6C50-4AC0EC916DE4}"/>
              </a:ext>
            </a:extLst>
          </p:cNvPr>
          <p:cNvSpPr/>
          <p:nvPr/>
        </p:nvSpPr>
        <p:spPr>
          <a:xfrm>
            <a:off x="6874104" y="1233492"/>
            <a:ext cx="2562513" cy="2209062"/>
          </a:xfrm>
          <a:prstGeom prst="hexagon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075AC-C47F-5AEC-6938-FE26DDA62EA2}"/>
              </a:ext>
            </a:extLst>
          </p:cNvPr>
          <p:cNvSpPr txBox="1"/>
          <p:nvPr/>
        </p:nvSpPr>
        <p:spPr>
          <a:xfrm>
            <a:off x="7307483" y="1689361"/>
            <a:ext cx="1695755" cy="51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Marketing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1F2E6-904A-475F-FFD1-294A8B28CE48}"/>
              </a:ext>
            </a:extLst>
          </p:cNvPr>
          <p:cNvSpPr/>
          <p:nvPr/>
        </p:nvSpPr>
        <p:spPr>
          <a:xfrm>
            <a:off x="7127630" y="2197137"/>
            <a:ext cx="2055461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Shopping cart with solid fill">
            <a:extLst>
              <a:ext uri="{FF2B5EF4-FFF2-40B4-BE49-F238E27FC236}">
                <a16:creationId xmlns:a16="http://schemas.microsoft.com/office/drawing/2014/main" id="{D1723E13-D114-A498-F39A-A3E6E0E06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2966" y="1265577"/>
            <a:ext cx="518884" cy="518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F5826F-443C-0EDC-0659-693CAD633705}"/>
              </a:ext>
            </a:extLst>
          </p:cNvPr>
          <p:cNvSpPr txBox="1"/>
          <p:nvPr/>
        </p:nvSpPr>
        <p:spPr>
          <a:xfrm>
            <a:off x="7055406" y="2173075"/>
            <a:ext cx="2182271" cy="131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Product &amp; Brand Management, Consumer Behaviour,  Digital &amp; Social Media Marketing, Customer Relationship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DE997-65F6-6B5B-F50B-45FB02B46592}"/>
              </a:ext>
            </a:extLst>
          </p:cNvPr>
          <p:cNvSpPr txBox="1"/>
          <p:nvPr/>
        </p:nvSpPr>
        <p:spPr>
          <a:xfrm>
            <a:off x="2942040" y="2128553"/>
            <a:ext cx="21554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International Financial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International Banking &amp;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Forex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Security Analysis &amp; Portfolio Management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Financial Analytics,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C8F83-46C4-E117-5B8D-B7E044985851}"/>
              </a:ext>
            </a:extLst>
          </p:cNvPr>
          <p:cNvGrpSpPr/>
          <p:nvPr/>
        </p:nvGrpSpPr>
        <p:grpSpPr>
          <a:xfrm>
            <a:off x="6892707" y="3513210"/>
            <a:ext cx="2562513" cy="2209062"/>
            <a:chOff x="4966989" y="2542687"/>
            <a:chExt cx="2279938" cy="1965463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0874537C-A581-82CA-6C3F-9A91CD0DB8AE}"/>
                </a:ext>
              </a:extLst>
            </p:cNvPr>
            <p:cNvSpPr/>
            <p:nvPr/>
          </p:nvSpPr>
          <p:spPr>
            <a:xfrm>
              <a:off x="4966989" y="2542687"/>
              <a:ext cx="2279938" cy="1965463"/>
            </a:xfrm>
            <a:prstGeom prst="hexagon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00C7C2-5A13-5181-3A1B-515943DD1297}"/>
                </a:ext>
              </a:extLst>
            </p:cNvPr>
            <p:cNvGrpSpPr/>
            <p:nvPr/>
          </p:nvGrpSpPr>
          <p:grpSpPr>
            <a:xfrm>
              <a:off x="5192558" y="3076874"/>
              <a:ext cx="1828800" cy="830997"/>
              <a:chOff x="418041" y="3441859"/>
              <a:chExt cx="1828800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175F8A-8B56-2E14-48E0-E91254598636}"/>
                  </a:ext>
                </a:extLst>
              </p:cNvPr>
              <p:cNvSpPr txBox="1"/>
              <p:nvPr/>
            </p:nvSpPr>
            <p:spPr>
              <a:xfrm>
                <a:off x="468649" y="3441859"/>
                <a:ext cx="16907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Data Science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8B8C06C-EC1C-ECD5-667E-9A0C5E78D36E}"/>
                  </a:ext>
                </a:extLst>
              </p:cNvPr>
              <p:cNvSpPr/>
              <p:nvPr/>
            </p:nvSpPr>
            <p:spPr>
              <a:xfrm>
                <a:off x="418041" y="3879359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Graphic 16" descr="Statistics outline">
              <a:extLst>
                <a:ext uri="{FF2B5EF4-FFF2-40B4-BE49-F238E27FC236}">
                  <a16:creationId xmlns:a16="http://schemas.microsoft.com/office/drawing/2014/main" id="{05B7357B-290D-61BA-BED2-42F3D8A42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6126" y="2658980"/>
              <a:ext cx="461665" cy="46166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6D7B96-CDB0-0BA0-99F1-FC9425C04ACF}"/>
                </a:ext>
              </a:extLst>
            </p:cNvPr>
            <p:cNvSpPr txBox="1"/>
            <p:nvPr/>
          </p:nvSpPr>
          <p:spPr>
            <a:xfrm>
              <a:off x="5255965" y="3521154"/>
              <a:ext cx="16971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Probability and Statistics, Data Science Toolbox,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Advance Data Visualization,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Machine Learning</a:t>
              </a:r>
            </a:p>
          </p:txBody>
        </p:sp>
      </p:grpSp>
      <p:sp>
        <p:nvSpPr>
          <p:cNvPr id="21" name="Hexagon 20">
            <a:extLst>
              <a:ext uri="{FF2B5EF4-FFF2-40B4-BE49-F238E27FC236}">
                <a16:creationId xmlns:a16="http://schemas.microsoft.com/office/drawing/2014/main" id="{50ED3B03-56EE-FB48-E794-6B3052C3BFCA}"/>
              </a:ext>
            </a:extLst>
          </p:cNvPr>
          <p:cNvSpPr/>
          <p:nvPr/>
        </p:nvSpPr>
        <p:spPr>
          <a:xfrm>
            <a:off x="4816930" y="2412402"/>
            <a:ext cx="2562513" cy="2209062"/>
          </a:xfrm>
          <a:prstGeom prst="hexagon">
            <a:avLst/>
          </a:prstGeom>
          <a:solidFill>
            <a:srgbClr val="EF3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73FE7-F710-60AF-DA8F-0123569E292F}"/>
              </a:ext>
            </a:extLst>
          </p:cNvPr>
          <p:cNvSpPr txBox="1"/>
          <p:nvPr/>
        </p:nvSpPr>
        <p:spPr>
          <a:xfrm>
            <a:off x="5168743" y="2781629"/>
            <a:ext cx="1932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Programing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E0AF05-1A7B-2B46-EF99-05682F8B95CD}"/>
              </a:ext>
            </a:extLst>
          </p:cNvPr>
          <p:cNvSpPr/>
          <p:nvPr/>
        </p:nvSpPr>
        <p:spPr>
          <a:xfrm>
            <a:off x="5070455" y="3317193"/>
            <a:ext cx="2055461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Morse Code with solid fill">
            <a:extLst>
              <a:ext uri="{FF2B5EF4-FFF2-40B4-BE49-F238E27FC236}">
                <a16:creationId xmlns:a16="http://schemas.microsoft.com/office/drawing/2014/main" id="{3D1957B1-7A19-CF8E-E9A9-329E7E775B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876672" y="2506224"/>
            <a:ext cx="443027" cy="443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E15B7C-73A2-6FE3-7EF5-14BFBFC120B8}"/>
              </a:ext>
            </a:extLst>
          </p:cNvPr>
          <p:cNvSpPr txBox="1"/>
          <p:nvPr/>
        </p:nvSpPr>
        <p:spPr>
          <a:xfrm>
            <a:off x="4930429" y="3288441"/>
            <a:ext cx="2299978" cy="132343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Programming Methodology,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Object Oriented Programming,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Open-source Web Application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Development,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Programming in Python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D1378CCC-4CEC-E009-D4DE-42677B9E3F46}"/>
              </a:ext>
            </a:extLst>
          </p:cNvPr>
          <p:cNvSpPr/>
          <p:nvPr/>
        </p:nvSpPr>
        <p:spPr>
          <a:xfrm>
            <a:off x="2742822" y="3558272"/>
            <a:ext cx="2562513" cy="2209062"/>
          </a:xfrm>
          <a:prstGeom prst="hexagon">
            <a:avLst/>
          </a:prstGeom>
          <a:solidFill>
            <a:srgbClr val="029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6E7D57-A2C6-2617-E932-F48279E3DE90}"/>
              </a:ext>
            </a:extLst>
          </p:cNvPr>
          <p:cNvGrpSpPr/>
          <p:nvPr/>
        </p:nvGrpSpPr>
        <p:grpSpPr>
          <a:xfrm>
            <a:off x="2752059" y="4099533"/>
            <a:ext cx="2619771" cy="469296"/>
            <a:chOff x="215204" y="3360214"/>
            <a:chExt cx="2330882" cy="4175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B2D3C3-36BA-F56C-DA78-0AB5E97F62AE}"/>
                </a:ext>
              </a:extLst>
            </p:cNvPr>
            <p:cNvSpPr txBox="1"/>
            <p:nvPr/>
          </p:nvSpPr>
          <p:spPr>
            <a:xfrm>
              <a:off x="215204" y="3360214"/>
              <a:ext cx="2330882" cy="410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Economics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086245-8F3B-FB69-C2A8-1A0125986BE1}"/>
                </a:ext>
              </a:extLst>
            </p:cNvPr>
            <p:cNvSpPr/>
            <p:nvPr/>
          </p:nvSpPr>
          <p:spPr>
            <a:xfrm>
              <a:off x="418041" y="37777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Graphic 29" descr="Supply And Demand with solid fill">
            <a:extLst>
              <a:ext uri="{FF2B5EF4-FFF2-40B4-BE49-F238E27FC236}">
                <a16:creationId xmlns:a16="http://schemas.microsoft.com/office/drawing/2014/main" id="{7AB5B3D5-C94F-2757-58EE-333BE887F8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759431" y="3659458"/>
            <a:ext cx="518884" cy="518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800EADC-C707-0C66-5A40-A00E2E90F729}"/>
              </a:ext>
            </a:extLst>
          </p:cNvPr>
          <p:cNvSpPr txBox="1"/>
          <p:nvPr/>
        </p:nvSpPr>
        <p:spPr>
          <a:xfrm>
            <a:off x="2954615" y="4580599"/>
            <a:ext cx="21268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Indian Economic Development,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Mathematics for Economists,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Monetary Theory &amp; Policy,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Economics of Development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A6B4B047-8FFA-97B8-12CC-FBEE35D1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72" y="249315"/>
            <a:ext cx="2550735" cy="1325563"/>
          </a:xfrm>
        </p:spPr>
        <p:txBody>
          <a:bodyPr/>
          <a:lstStyle/>
          <a:p>
            <a:r>
              <a:rPr lang="en-US" dirty="0"/>
              <a:t>Electives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700920-5ACA-6121-5C24-BF74F3AF3DED}"/>
              </a:ext>
            </a:extLst>
          </p:cNvPr>
          <p:cNvSpPr txBox="1"/>
          <p:nvPr/>
        </p:nvSpPr>
        <p:spPr>
          <a:xfrm>
            <a:off x="618872" y="6101260"/>
            <a:ext cx="1108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Electives we offer in M. Sc. Mathematics program</a:t>
            </a:r>
          </a:p>
        </p:txBody>
      </p:sp>
    </p:spTree>
    <p:extLst>
      <p:ext uri="{BB962C8B-B14F-4D97-AF65-F5344CB8AC3E}">
        <p14:creationId xmlns:p14="http://schemas.microsoft.com/office/powerpoint/2010/main" val="93052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Master of Business Administration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620085" y="4685792"/>
            <a:ext cx="29544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Cavolini" panose="03000502040302020204" pitchFamily="66" charset="0"/>
                <a:cs typeface="Cavolini" panose="03000502040302020204" pitchFamily="66" charset="0"/>
              </a:rPr>
              <a:t>An online degree that creates Successful Business Leaders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1FAEFD8-A49E-D343-2844-E1A942AF9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0983" y="4411457"/>
            <a:ext cx="1901995" cy="1988887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DF171D2-A999-67B6-C852-845467F1F615}"/>
              </a:ext>
            </a:extLst>
          </p:cNvPr>
          <p:cNvGrpSpPr/>
          <p:nvPr/>
        </p:nvGrpSpPr>
        <p:grpSpPr>
          <a:xfrm>
            <a:off x="272110" y="2281891"/>
            <a:ext cx="11927982" cy="4519157"/>
            <a:chOff x="-190500" y="2281891"/>
            <a:chExt cx="11927982" cy="451915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297157-C511-B071-68EB-533892A7C33D}"/>
                </a:ext>
              </a:extLst>
            </p:cNvPr>
            <p:cNvGrpSpPr/>
            <p:nvPr/>
          </p:nvGrpSpPr>
          <p:grpSpPr>
            <a:xfrm>
              <a:off x="-190500" y="5645291"/>
              <a:ext cx="2739755" cy="717947"/>
              <a:chOff x="184784" y="5680623"/>
              <a:chExt cx="2739755" cy="71794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240D3230-ABF0-DED2-FFD6-FFD01C46AF95}"/>
                  </a:ext>
                </a:extLst>
              </p:cNvPr>
              <p:cNvGrpSpPr/>
              <p:nvPr/>
            </p:nvGrpSpPr>
            <p:grpSpPr>
              <a:xfrm>
                <a:off x="1897239" y="5680623"/>
                <a:ext cx="1027300" cy="693994"/>
                <a:chOff x="2056193" y="5017679"/>
                <a:chExt cx="1027300" cy="693994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A23C34D-A061-ECCE-3A63-D13528B2351B}"/>
                    </a:ext>
                  </a:extLst>
                </p:cNvPr>
                <p:cNvSpPr/>
                <p:nvPr/>
              </p:nvSpPr>
              <p:spPr>
                <a:xfrm>
                  <a:off x="2056193" y="5017679"/>
                  <a:ext cx="693994" cy="693994"/>
                </a:xfrm>
                <a:prstGeom prst="ellipse">
                  <a:avLst/>
                </a:prstGeom>
                <a:solidFill>
                  <a:srgbClr val="F24C5C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A06CB1C-D410-757E-78F1-AC275641A136}"/>
                    </a:ext>
                  </a:extLst>
                </p:cNvPr>
                <p:cNvSpPr/>
                <p:nvPr/>
              </p:nvSpPr>
              <p:spPr>
                <a:xfrm>
                  <a:off x="2567408" y="5195588"/>
                  <a:ext cx="516085" cy="516085"/>
                </a:xfrm>
                <a:prstGeom prst="ellipse">
                  <a:avLst/>
                </a:prstGeom>
                <a:noFill/>
                <a:ln w="19050">
                  <a:solidFill>
                    <a:srgbClr val="EADDB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6BB79D20-0DA9-F59A-AF0C-82C39313C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78876" y="5240362"/>
                  <a:ext cx="248630" cy="248630"/>
                </a:xfrm>
                <a:prstGeom prst="rect">
                  <a:avLst/>
                </a:prstGeom>
              </p:spPr>
            </p:pic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E51CDC1-5AA6-FABC-22C3-D957BCD89A1E}"/>
                  </a:ext>
                </a:extLst>
              </p:cNvPr>
              <p:cNvSpPr txBox="1"/>
              <p:nvPr/>
            </p:nvSpPr>
            <p:spPr>
              <a:xfrm>
                <a:off x="184784" y="5690684"/>
                <a:ext cx="16638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000" dirty="0">
                    <a:latin typeface="Cavolini" panose="020B0502040204020203" pitchFamily="66" charset="0"/>
                    <a:cs typeface="Cavolini" panose="020B0502040204020203" pitchFamily="66" charset="0"/>
                  </a:rPr>
                  <a:t>Decision Making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D35D188-0AC1-8574-6904-2E780E92DB11}"/>
                </a:ext>
              </a:extLst>
            </p:cNvPr>
            <p:cNvGrpSpPr/>
            <p:nvPr/>
          </p:nvGrpSpPr>
          <p:grpSpPr>
            <a:xfrm>
              <a:off x="173284" y="4221313"/>
              <a:ext cx="2784425" cy="1010138"/>
              <a:chOff x="471753" y="4362743"/>
              <a:chExt cx="2784425" cy="101013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591827C-BB87-E936-1C1F-65CCC548DF92}"/>
                  </a:ext>
                </a:extLst>
              </p:cNvPr>
              <p:cNvGrpSpPr/>
              <p:nvPr/>
            </p:nvGrpSpPr>
            <p:grpSpPr>
              <a:xfrm>
                <a:off x="2244236" y="4562774"/>
                <a:ext cx="1011942" cy="810107"/>
                <a:chOff x="3234403" y="3082003"/>
                <a:chExt cx="1011942" cy="810107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0205F0C2-AECA-D088-DBEF-9FCC1DAE2D31}"/>
                    </a:ext>
                  </a:extLst>
                </p:cNvPr>
                <p:cNvSpPr/>
                <p:nvPr/>
              </p:nvSpPr>
              <p:spPr>
                <a:xfrm>
                  <a:off x="3234403" y="3082003"/>
                  <a:ext cx="693994" cy="693994"/>
                </a:xfrm>
                <a:prstGeom prst="ellipse">
                  <a:avLst/>
                </a:prstGeom>
                <a:solidFill>
                  <a:srgbClr val="634C8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1F1F4EC-723F-176E-2C14-2D381F2ABE8F}"/>
                    </a:ext>
                  </a:extLst>
                </p:cNvPr>
                <p:cNvSpPr/>
                <p:nvPr/>
              </p:nvSpPr>
              <p:spPr>
                <a:xfrm>
                  <a:off x="3730260" y="3376025"/>
                  <a:ext cx="516085" cy="516085"/>
                </a:xfrm>
                <a:prstGeom prst="ellipse">
                  <a:avLst/>
                </a:prstGeom>
                <a:noFill/>
                <a:ln w="19050">
                  <a:solidFill>
                    <a:srgbClr val="EADDB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pic>
              <p:nvPicPr>
                <p:cNvPr id="91" name="Graphic 90">
                  <a:extLst>
                    <a:ext uri="{FF2B5EF4-FFF2-40B4-BE49-F238E27FC236}">
                      <a16:creationId xmlns:a16="http://schemas.microsoft.com/office/drawing/2014/main" id="{A3AEC3E1-1291-644A-3F07-14CDF59CD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085" y="3304685"/>
                  <a:ext cx="248630" cy="248630"/>
                </a:xfrm>
                <a:prstGeom prst="rect">
                  <a:avLst/>
                </a:prstGeom>
              </p:spPr>
            </p:pic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F19B19E-F387-FB50-0657-8994C5ABFA39}"/>
                  </a:ext>
                </a:extLst>
              </p:cNvPr>
              <p:cNvSpPr txBox="1"/>
              <p:nvPr/>
            </p:nvSpPr>
            <p:spPr>
              <a:xfrm>
                <a:off x="471753" y="4362743"/>
                <a:ext cx="16638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000" dirty="0">
                    <a:latin typeface="Cavolini" panose="020B0502040204020203" pitchFamily="66" charset="0"/>
                    <a:cs typeface="Cavolini" panose="020B0502040204020203" pitchFamily="66" charset="0"/>
                  </a:rPr>
                  <a:t>Problem-Solving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118269F-EDE8-9B86-6821-1416CEA0EC99}"/>
                </a:ext>
              </a:extLst>
            </p:cNvPr>
            <p:cNvGrpSpPr/>
            <p:nvPr/>
          </p:nvGrpSpPr>
          <p:grpSpPr>
            <a:xfrm>
              <a:off x="1107087" y="3094539"/>
              <a:ext cx="2739652" cy="1139148"/>
              <a:chOff x="1167392" y="3315872"/>
              <a:chExt cx="2739652" cy="1139148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17D4D4B-75BD-34A2-C983-CD81C5DCA2AC}"/>
                  </a:ext>
                </a:extLst>
              </p:cNvPr>
              <p:cNvGrpSpPr/>
              <p:nvPr/>
            </p:nvGrpSpPr>
            <p:grpSpPr>
              <a:xfrm>
                <a:off x="3014844" y="3493420"/>
                <a:ext cx="892200" cy="961600"/>
                <a:chOff x="3234403" y="3082003"/>
                <a:chExt cx="892200" cy="961600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BE7C79CD-0B83-ED84-C0B9-12282A5EFFEA}"/>
                    </a:ext>
                  </a:extLst>
                </p:cNvPr>
                <p:cNvSpPr/>
                <p:nvPr/>
              </p:nvSpPr>
              <p:spPr>
                <a:xfrm>
                  <a:off x="3234403" y="3082003"/>
                  <a:ext cx="693994" cy="693994"/>
                </a:xfrm>
                <a:prstGeom prst="ellipse">
                  <a:avLst/>
                </a:prstGeom>
                <a:solidFill>
                  <a:srgbClr val="F24C5C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F108478-DFB6-AAB8-697E-18D6B157D3BE}"/>
                    </a:ext>
                  </a:extLst>
                </p:cNvPr>
                <p:cNvSpPr/>
                <p:nvPr/>
              </p:nvSpPr>
              <p:spPr>
                <a:xfrm>
                  <a:off x="3610518" y="3527518"/>
                  <a:ext cx="516085" cy="516085"/>
                </a:xfrm>
                <a:prstGeom prst="ellipse">
                  <a:avLst/>
                </a:prstGeom>
                <a:noFill/>
                <a:ln w="19050">
                  <a:solidFill>
                    <a:srgbClr val="EADDB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pic>
              <p:nvPicPr>
                <p:cNvPr id="97" name="Graphic 96">
                  <a:extLst>
                    <a:ext uri="{FF2B5EF4-FFF2-40B4-BE49-F238E27FC236}">
                      <a16:creationId xmlns:a16="http://schemas.microsoft.com/office/drawing/2014/main" id="{C17E406A-E1F0-1516-B893-0542B107D3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085" y="3304685"/>
                  <a:ext cx="248630" cy="248630"/>
                </a:xfrm>
                <a:prstGeom prst="rect">
                  <a:avLst/>
                </a:prstGeom>
              </p:spPr>
            </p:pic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2E7A718-9901-936E-D816-E14AF03FDFB0}"/>
                  </a:ext>
                </a:extLst>
              </p:cNvPr>
              <p:cNvSpPr txBox="1"/>
              <p:nvPr/>
            </p:nvSpPr>
            <p:spPr>
              <a:xfrm>
                <a:off x="1167392" y="3315872"/>
                <a:ext cx="16638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000" dirty="0">
                    <a:latin typeface="Cavolini" panose="020B0502040204020203" pitchFamily="66" charset="0"/>
                    <a:cs typeface="Cavolini" panose="020B0502040204020203" pitchFamily="66" charset="0"/>
                  </a:rPr>
                  <a:t>Global Outlook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02CF730-0307-76EC-158F-E43C21A23489}"/>
                </a:ext>
              </a:extLst>
            </p:cNvPr>
            <p:cNvGrpSpPr/>
            <p:nvPr/>
          </p:nvGrpSpPr>
          <p:grpSpPr>
            <a:xfrm>
              <a:off x="2342854" y="2281891"/>
              <a:ext cx="2614603" cy="1418538"/>
              <a:chOff x="2244236" y="2272589"/>
              <a:chExt cx="2614603" cy="1418538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46D2FD0A-34FE-7D0B-8D25-5A23FAB32157}"/>
                  </a:ext>
                </a:extLst>
              </p:cNvPr>
              <p:cNvGrpSpPr/>
              <p:nvPr/>
            </p:nvGrpSpPr>
            <p:grpSpPr>
              <a:xfrm>
                <a:off x="4124481" y="2667841"/>
                <a:ext cx="734358" cy="1023286"/>
                <a:chOff x="3234403" y="3082003"/>
                <a:chExt cx="734358" cy="1023286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4ECF098-8AB8-F2D9-B3CC-A5C785FEA4B2}"/>
                    </a:ext>
                  </a:extLst>
                </p:cNvPr>
                <p:cNvSpPr/>
                <p:nvPr/>
              </p:nvSpPr>
              <p:spPr>
                <a:xfrm>
                  <a:off x="3234403" y="3082003"/>
                  <a:ext cx="693994" cy="693994"/>
                </a:xfrm>
                <a:prstGeom prst="ellipse">
                  <a:avLst/>
                </a:prstGeom>
                <a:solidFill>
                  <a:srgbClr val="634C8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D16B479-0DE6-5FC3-1F88-9C9CD1305ACC}"/>
                    </a:ext>
                  </a:extLst>
                </p:cNvPr>
                <p:cNvSpPr/>
                <p:nvPr/>
              </p:nvSpPr>
              <p:spPr>
                <a:xfrm>
                  <a:off x="3452676" y="3589204"/>
                  <a:ext cx="516085" cy="516085"/>
                </a:xfrm>
                <a:prstGeom prst="ellipse">
                  <a:avLst/>
                </a:prstGeom>
                <a:noFill/>
                <a:ln w="19050">
                  <a:solidFill>
                    <a:srgbClr val="EADDB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pic>
              <p:nvPicPr>
                <p:cNvPr id="103" name="Graphic 102">
                  <a:extLst>
                    <a:ext uri="{FF2B5EF4-FFF2-40B4-BE49-F238E27FC236}">
                      <a16:creationId xmlns:a16="http://schemas.microsoft.com/office/drawing/2014/main" id="{F3643537-063D-2DF4-6EF1-0AA6FAE20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085" y="3304685"/>
                  <a:ext cx="248630" cy="248630"/>
                </a:xfrm>
                <a:prstGeom prst="rect">
                  <a:avLst/>
                </a:prstGeom>
              </p:spPr>
            </p:pic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87E073B-B8ED-CA2F-A225-D7414AC5D8F2}"/>
                  </a:ext>
                </a:extLst>
              </p:cNvPr>
              <p:cNvSpPr txBox="1"/>
              <p:nvPr/>
            </p:nvSpPr>
            <p:spPr>
              <a:xfrm>
                <a:off x="2244236" y="2272589"/>
                <a:ext cx="184147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000" dirty="0">
                    <a:latin typeface="Cavolini" panose="020B0502040204020203" pitchFamily="66" charset="0"/>
                    <a:cs typeface="Cavolini" panose="020B0502040204020203" pitchFamily="66" charset="0"/>
                  </a:rPr>
                  <a:t>Domain Knowledge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44C12E4-C7D0-E625-B99B-DE817406DACF}"/>
                </a:ext>
              </a:extLst>
            </p:cNvPr>
            <p:cNvGrpSpPr/>
            <p:nvPr/>
          </p:nvGrpSpPr>
          <p:grpSpPr>
            <a:xfrm>
              <a:off x="8509935" y="4375201"/>
              <a:ext cx="3227547" cy="1799350"/>
              <a:chOff x="9036219" y="4663264"/>
              <a:chExt cx="3227547" cy="1799350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CBE0AF7B-ACA6-80E0-DFB7-B1E21ED7AD5B}"/>
                  </a:ext>
                </a:extLst>
              </p:cNvPr>
              <p:cNvGrpSpPr/>
              <p:nvPr/>
            </p:nvGrpSpPr>
            <p:grpSpPr>
              <a:xfrm>
                <a:off x="9036219" y="5739591"/>
                <a:ext cx="1085357" cy="723023"/>
                <a:chOff x="9108507" y="4988650"/>
                <a:chExt cx="1085357" cy="723023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74958155-91DD-9D23-8DFA-876D20F9159B}"/>
                    </a:ext>
                  </a:extLst>
                </p:cNvPr>
                <p:cNvSpPr/>
                <p:nvPr/>
              </p:nvSpPr>
              <p:spPr>
                <a:xfrm>
                  <a:off x="9499870" y="4988650"/>
                  <a:ext cx="693994" cy="693994"/>
                </a:xfrm>
                <a:prstGeom prst="ellipse">
                  <a:avLst/>
                </a:prstGeom>
                <a:solidFill>
                  <a:srgbClr val="634C8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CEFF389A-7E1F-8C3B-A489-58587460A003}"/>
                    </a:ext>
                  </a:extLst>
                </p:cNvPr>
                <p:cNvSpPr/>
                <p:nvPr/>
              </p:nvSpPr>
              <p:spPr>
                <a:xfrm>
                  <a:off x="9108507" y="5195588"/>
                  <a:ext cx="516085" cy="516085"/>
                </a:xfrm>
                <a:prstGeom prst="ellipse">
                  <a:avLst/>
                </a:prstGeom>
                <a:noFill/>
                <a:ln w="19050">
                  <a:solidFill>
                    <a:srgbClr val="EADDB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pic>
              <p:nvPicPr>
                <p:cNvPr id="109" name="Graphic 108">
                  <a:extLst>
                    <a:ext uri="{FF2B5EF4-FFF2-40B4-BE49-F238E27FC236}">
                      <a16:creationId xmlns:a16="http://schemas.microsoft.com/office/drawing/2014/main" id="{86BAAD10-1FE9-90A2-BFBF-A70E6CDDF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22552" y="5211332"/>
                  <a:ext cx="248630" cy="248630"/>
                </a:xfrm>
                <a:prstGeom prst="rect">
                  <a:avLst/>
                </a:prstGeom>
              </p:spPr>
            </p:pic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F130484-70C5-A160-B54C-614CF9AFB2E9}"/>
                  </a:ext>
                </a:extLst>
              </p:cNvPr>
              <p:cNvSpPr txBox="1"/>
              <p:nvPr/>
            </p:nvSpPr>
            <p:spPr>
              <a:xfrm>
                <a:off x="9718972" y="4663264"/>
                <a:ext cx="25447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volini" panose="020B0502040204020203" pitchFamily="66" charset="0"/>
                    <a:cs typeface="Cavolini" panose="020B0502040204020203" pitchFamily="66" charset="0"/>
                  </a:rPr>
                  <a:t>Communication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4F8E317-1BDE-C462-65FE-D80EA2C938B9}"/>
                </a:ext>
              </a:extLst>
            </p:cNvPr>
            <p:cNvGrpSpPr/>
            <p:nvPr/>
          </p:nvGrpSpPr>
          <p:grpSpPr>
            <a:xfrm>
              <a:off x="8041920" y="4289159"/>
              <a:ext cx="3466392" cy="1659708"/>
              <a:chOff x="8684678" y="4485512"/>
              <a:chExt cx="3466392" cy="165970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EB5E0A5F-A0C6-E6A7-B928-836E00A1D728}"/>
                  </a:ext>
                </a:extLst>
              </p:cNvPr>
              <p:cNvGrpSpPr/>
              <p:nvPr/>
            </p:nvGrpSpPr>
            <p:grpSpPr>
              <a:xfrm>
                <a:off x="8684678" y="4485512"/>
                <a:ext cx="1055484" cy="810106"/>
                <a:chOff x="7989197" y="3023947"/>
                <a:chExt cx="1055484" cy="810106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1F4E8301-8B01-D425-1B47-2A5471FA9A5B}"/>
                    </a:ext>
                  </a:extLst>
                </p:cNvPr>
                <p:cNvSpPr/>
                <p:nvPr/>
              </p:nvSpPr>
              <p:spPr>
                <a:xfrm>
                  <a:off x="8350687" y="3023947"/>
                  <a:ext cx="693994" cy="693994"/>
                </a:xfrm>
                <a:prstGeom prst="ellipse">
                  <a:avLst/>
                </a:prstGeom>
                <a:solidFill>
                  <a:srgbClr val="F24C5C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1A7A14F4-731D-BE21-A747-BD1C36AFDB18}"/>
                    </a:ext>
                  </a:extLst>
                </p:cNvPr>
                <p:cNvSpPr/>
                <p:nvPr/>
              </p:nvSpPr>
              <p:spPr>
                <a:xfrm>
                  <a:off x="7989197" y="3317968"/>
                  <a:ext cx="516085" cy="516085"/>
                </a:xfrm>
                <a:prstGeom prst="ellipse">
                  <a:avLst/>
                </a:prstGeom>
                <a:noFill/>
                <a:ln w="19050">
                  <a:solidFill>
                    <a:srgbClr val="EADDB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655BD2E9-2A89-EED4-9A9B-E4D0B85BD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3369" y="3246629"/>
                  <a:ext cx="248630" cy="248630"/>
                </a:xfrm>
                <a:prstGeom prst="rect">
                  <a:avLst/>
                </a:prstGeom>
              </p:spPr>
            </p:pic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3D273FE-F55A-FC15-A458-DC3FBDF3179E}"/>
                  </a:ext>
                </a:extLst>
              </p:cNvPr>
              <p:cNvSpPr txBox="1"/>
              <p:nvPr/>
            </p:nvSpPr>
            <p:spPr>
              <a:xfrm>
                <a:off x="10257665" y="5745110"/>
                <a:ext cx="18934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volini" panose="020B0502040204020203" pitchFamily="66" charset="0"/>
                    <a:cs typeface="Cavolini" panose="020B0502040204020203" pitchFamily="66" charset="0"/>
                  </a:rPr>
                  <a:t>Leadership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DB5292F-0DFD-A248-A9C5-FA9572D5A60A}"/>
                </a:ext>
              </a:extLst>
            </p:cNvPr>
            <p:cNvGrpSpPr/>
            <p:nvPr/>
          </p:nvGrpSpPr>
          <p:grpSpPr>
            <a:xfrm>
              <a:off x="7055321" y="3285023"/>
              <a:ext cx="3734617" cy="833692"/>
              <a:chOff x="7870762" y="3350136"/>
              <a:chExt cx="3734617" cy="833692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8BEBF84-ED74-7F7B-9125-8954D11BC973}"/>
                  </a:ext>
                </a:extLst>
              </p:cNvPr>
              <p:cNvGrpSpPr/>
              <p:nvPr/>
            </p:nvGrpSpPr>
            <p:grpSpPr>
              <a:xfrm>
                <a:off x="7870762" y="3350136"/>
                <a:ext cx="1040970" cy="833692"/>
                <a:chOff x="7945655" y="2942305"/>
                <a:chExt cx="1040970" cy="833692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F02ED027-81FB-C58B-BBE1-CEEC5B22F1A8}"/>
                    </a:ext>
                  </a:extLst>
                </p:cNvPr>
                <p:cNvSpPr/>
                <p:nvPr/>
              </p:nvSpPr>
              <p:spPr>
                <a:xfrm>
                  <a:off x="8292631" y="2942305"/>
                  <a:ext cx="693994" cy="693994"/>
                </a:xfrm>
                <a:prstGeom prst="ellipse">
                  <a:avLst/>
                </a:prstGeom>
                <a:solidFill>
                  <a:srgbClr val="634C8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9965FE3B-2838-57DA-0196-D183EBE0C474}"/>
                    </a:ext>
                  </a:extLst>
                </p:cNvPr>
                <p:cNvSpPr/>
                <p:nvPr/>
              </p:nvSpPr>
              <p:spPr>
                <a:xfrm>
                  <a:off x="7945655" y="3259912"/>
                  <a:ext cx="516085" cy="516085"/>
                </a:xfrm>
                <a:prstGeom prst="ellipse">
                  <a:avLst/>
                </a:prstGeom>
                <a:noFill/>
                <a:ln w="19050">
                  <a:solidFill>
                    <a:srgbClr val="EADDB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pic>
              <p:nvPicPr>
                <p:cNvPr id="121" name="Graphic 120">
                  <a:extLst>
                    <a:ext uri="{FF2B5EF4-FFF2-40B4-BE49-F238E27FC236}">
                      <a16:creationId xmlns:a16="http://schemas.microsoft.com/office/drawing/2014/main" id="{2B606DC5-BD11-FA85-BF4D-EBCCF8CEC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15313" y="3145937"/>
                  <a:ext cx="248630" cy="24863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AA6D282-D6AD-C445-DF84-EFAA140D51BF}"/>
                  </a:ext>
                </a:extLst>
              </p:cNvPr>
              <p:cNvSpPr txBox="1"/>
              <p:nvPr/>
            </p:nvSpPr>
            <p:spPr>
              <a:xfrm>
                <a:off x="8894134" y="3604692"/>
                <a:ext cx="27112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volini" panose="020B0502040204020203" pitchFamily="66" charset="0"/>
                    <a:cs typeface="Cavolini" panose="020B0502040204020203" pitchFamily="66" charset="0"/>
                  </a:rPr>
                  <a:t>Entrepreneurship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1DE6F24-7C14-E566-C3D5-7C5291C8D19D}"/>
                </a:ext>
              </a:extLst>
            </p:cNvPr>
            <p:cNvGrpSpPr/>
            <p:nvPr/>
          </p:nvGrpSpPr>
          <p:grpSpPr>
            <a:xfrm>
              <a:off x="5925761" y="2651508"/>
              <a:ext cx="2992480" cy="1006988"/>
              <a:chOff x="6857645" y="2516441"/>
              <a:chExt cx="2992480" cy="100698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CF32F96C-5583-DD54-4CA6-0FD533C386CD}"/>
                  </a:ext>
                </a:extLst>
              </p:cNvPr>
              <p:cNvGrpSpPr/>
              <p:nvPr/>
            </p:nvGrpSpPr>
            <p:grpSpPr>
              <a:xfrm>
                <a:off x="6857645" y="2537586"/>
                <a:ext cx="785561" cy="985843"/>
                <a:chOff x="5657436" y="2036269"/>
                <a:chExt cx="785561" cy="985843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C6C17B93-B6FB-B5AC-1579-EA47D38092A7}"/>
                    </a:ext>
                  </a:extLst>
                </p:cNvPr>
                <p:cNvSpPr/>
                <p:nvPr/>
              </p:nvSpPr>
              <p:spPr>
                <a:xfrm>
                  <a:off x="5749003" y="2036269"/>
                  <a:ext cx="693994" cy="693994"/>
                </a:xfrm>
                <a:prstGeom prst="ellipse">
                  <a:avLst/>
                </a:prstGeom>
                <a:solidFill>
                  <a:srgbClr val="F24C5C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52056ADD-1612-2463-A3F6-CED44AAF08CE}"/>
                    </a:ext>
                  </a:extLst>
                </p:cNvPr>
                <p:cNvSpPr/>
                <p:nvPr/>
              </p:nvSpPr>
              <p:spPr>
                <a:xfrm>
                  <a:off x="5657436" y="2506027"/>
                  <a:ext cx="516085" cy="516085"/>
                </a:xfrm>
                <a:prstGeom prst="ellipse">
                  <a:avLst/>
                </a:prstGeom>
                <a:noFill/>
                <a:ln w="19050">
                  <a:solidFill>
                    <a:srgbClr val="EADDB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latin typeface="Cavolini" panose="020B0502040204020203" pitchFamily="66" charset="0"/>
                    <a:cs typeface="Cavolini" panose="020B0502040204020203" pitchFamily="66" charset="0"/>
                  </a:endParaRPr>
                </a:p>
              </p:txBody>
            </p:sp>
            <p:pic>
              <p:nvPicPr>
                <p:cNvPr id="127" name="Graphic 126">
                  <a:extLst>
                    <a:ext uri="{FF2B5EF4-FFF2-40B4-BE49-F238E27FC236}">
                      <a16:creationId xmlns:a16="http://schemas.microsoft.com/office/drawing/2014/main" id="{BEDDDCCB-F5DA-802B-9BA1-C37442A4C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1685" y="2258951"/>
                  <a:ext cx="248630" cy="248630"/>
                </a:xfrm>
                <a:prstGeom prst="rect">
                  <a:avLst/>
                </a:prstGeom>
              </p:spPr>
            </p:pic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0B394DB-40F3-283F-C0E7-2D03DA505AC0}"/>
                  </a:ext>
                </a:extLst>
              </p:cNvPr>
              <p:cNvSpPr txBox="1"/>
              <p:nvPr/>
            </p:nvSpPr>
            <p:spPr>
              <a:xfrm>
                <a:off x="7630451" y="2516441"/>
                <a:ext cx="22196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volini" panose="020B0502040204020203" pitchFamily="66" charset="0"/>
                    <a:cs typeface="Cavolini" panose="020B0502040204020203" pitchFamily="66" charset="0"/>
                  </a:rPr>
                  <a:t>ICT Usage</a:t>
                </a:r>
              </a:p>
            </p:txBody>
          </p:sp>
        </p:grp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60AF199-4438-21D1-CB55-05D37469EDDF}"/>
                </a:ext>
              </a:extLst>
            </p:cNvPr>
            <p:cNvSpPr/>
            <p:nvPr/>
          </p:nvSpPr>
          <p:spPr>
            <a:xfrm>
              <a:off x="2225977" y="3358307"/>
              <a:ext cx="6686501" cy="3442741"/>
            </a:xfrm>
            <a:custGeom>
              <a:avLst/>
              <a:gdLst>
                <a:gd name="connsiteX0" fmla="*/ 4318240 w 8648508"/>
                <a:gd name="connsiteY0" fmla="*/ 4 h 4452938"/>
                <a:gd name="connsiteX1" fmla="*/ 6557854 w 8648508"/>
                <a:gd name="connsiteY1" fmla="*/ 621480 h 4452938"/>
                <a:gd name="connsiteX2" fmla="*/ 8648508 w 8648508"/>
                <a:gd name="connsiteY2" fmla="*/ 4284964 h 4452938"/>
                <a:gd name="connsiteX3" fmla="*/ 8644187 w 8648508"/>
                <a:gd name="connsiteY3" fmla="*/ 4452938 h 4452938"/>
                <a:gd name="connsiteX4" fmla="*/ 8534378 w 8648508"/>
                <a:gd name="connsiteY4" fmla="*/ 4452938 h 4452938"/>
                <a:gd name="connsiteX5" fmla="*/ 8538674 w 8648508"/>
                <a:gd name="connsiteY5" fmla="*/ 4285965 h 4452938"/>
                <a:gd name="connsiteX6" fmla="*/ 6501122 w 8648508"/>
                <a:gd name="connsiteY6" fmla="*/ 715533 h 4452938"/>
                <a:gd name="connsiteX7" fmla="*/ 2137371 w 8648508"/>
                <a:gd name="connsiteY7" fmla="*/ 721649 h 4452938"/>
                <a:gd name="connsiteX8" fmla="*/ 109836 w 8648508"/>
                <a:gd name="connsiteY8" fmla="*/ 4297779 h 4452938"/>
                <a:gd name="connsiteX9" fmla="*/ 114263 w 8648508"/>
                <a:gd name="connsiteY9" fmla="*/ 4452938 h 4452938"/>
                <a:gd name="connsiteX10" fmla="*/ 4447 w 8648508"/>
                <a:gd name="connsiteY10" fmla="*/ 4452938 h 4452938"/>
                <a:gd name="connsiteX11" fmla="*/ 0 w 8648508"/>
                <a:gd name="connsiteY11" fmla="*/ 4297087 h 4452938"/>
                <a:gd name="connsiteX12" fmla="*/ 2080376 w 8648508"/>
                <a:gd name="connsiteY12" fmla="*/ 627756 h 4452938"/>
                <a:gd name="connsiteX13" fmla="*/ 4318240 w 8648508"/>
                <a:gd name="connsiteY13" fmla="*/ 4 h 445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48508" h="4452938">
                  <a:moveTo>
                    <a:pt x="4318240" y="4"/>
                  </a:moveTo>
                  <a:cubicBezTo>
                    <a:pt x="5093531" y="-1083"/>
                    <a:pt x="5869114" y="206035"/>
                    <a:pt x="6557854" y="621480"/>
                  </a:cubicBezTo>
                  <a:cubicBezTo>
                    <a:pt x="7849242" y="1400439"/>
                    <a:pt x="8635194" y="2791079"/>
                    <a:pt x="8648508" y="4284964"/>
                  </a:cubicBezTo>
                  <a:lnTo>
                    <a:pt x="8644187" y="4452938"/>
                  </a:lnTo>
                  <a:lnTo>
                    <a:pt x="8534378" y="4452938"/>
                  </a:lnTo>
                  <a:lnTo>
                    <a:pt x="8538674" y="4285965"/>
                  </a:lnTo>
                  <a:cubicBezTo>
                    <a:pt x="8525698" y="2830025"/>
                    <a:pt x="7759709" y="1474706"/>
                    <a:pt x="6501122" y="715533"/>
                  </a:cubicBezTo>
                  <a:cubicBezTo>
                    <a:pt x="5158629" y="-94252"/>
                    <a:pt x="3477589" y="-91896"/>
                    <a:pt x="2137371" y="721649"/>
                  </a:cubicBezTo>
                  <a:cubicBezTo>
                    <a:pt x="880917" y="1484348"/>
                    <a:pt x="118731" y="2841809"/>
                    <a:pt x="109836" y="4297779"/>
                  </a:cubicBezTo>
                  <a:lnTo>
                    <a:pt x="114263" y="4452938"/>
                  </a:lnTo>
                  <a:lnTo>
                    <a:pt x="4447" y="4452938"/>
                  </a:lnTo>
                  <a:lnTo>
                    <a:pt x="0" y="4297087"/>
                  </a:lnTo>
                  <a:cubicBezTo>
                    <a:pt x="9126" y="2803171"/>
                    <a:pt x="791177" y="1410333"/>
                    <a:pt x="2080376" y="627756"/>
                  </a:cubicBezTo>
                  <a:cubicBezTo>
                    <a:pt x="2767949" y="210382"/>
                    <a:pt x="3542949" y="1090"/>
                    <a:pt x="4318240" y="4"/>
                  </a:cubicBezTo>
                  <a:close/>
                </a:path>
              </a:pathLst>
            </a:custGeom>
            <a:solidFill>
              <a:srgbClr val="EADD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Cavolini" panose="020B0502040204020203" pitchFamily="66" charset="0"/>
                <a:cs typeface="Cavolini" panose="020B050204020402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83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8C1EAE5-3D08-3ECD-7028-1938E4F249FD}"/>
              </a:ext>
            </a:extLst>
          </p:cNvPr>
          <p:cNvGrpSpPr/>
          <p:nvPr/>
        </p:nvGrpSpPr>
        <p:grpSpPr>
          <a:xfrm>
            <a:off x="2720687" y="1686704"/>
            <a:ext cx="3353878" cy="2555437"/>
            <a:chOff x="2720687" y="1686704"/>
            <a:chExt cx="3353878" cy="2555437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91B9CA3-47C6-08DF-82E8-ADF8F2F6478C}"/>
                </a:ext>
              </a:extLst>
            </p:cNvPr>
            <p:cNvSpPr/>
            <p:nvPr/>
          </p:nvSpPr>
          <p:spPr>
            <a:xfrm>
              <a:off x="2720687" y="1686704"/>
              <a:ext cx="3313267" cy="2555437"/>
            </a:xfrm>
            <a:custGeom>
              <a:avLst/>
              <a:gdLst>
                <a:gd name="connsiteX0" fmla="*/ 812323 w 3313267"/>
                <a:gd name="connsiteY0" fmla="*/ 0 h 2555437"/>
                <a:gd name="connsiteX1" fmla="*/ 3313267 w 3313267"/>
                <a:gd name="connsiteY1" fmla="*/ 0 h 2555437"/>
                <a:gd name="connsiteX2" fmla="*/ 3313267 w 3313267"/>
                <a:gd name="connsiteY2" fmla="*/ 2555437 h 2555437"/>
                <a:gd name="connsiteX3" fmla="*/ 0 w 3313267"/>
                <a:gd name="connsiteY3" fmla="*/ 2555437 h 2555437"/>
                <a:gd name="connsiteX4" fmla="*/ 0 w 3313267"/>
                <a:gd name="connsiteY4" fmla="*/ 812323 h 2555437"/>
                <a:gd name="connsiteX5" fmla="*/ 812323 w 3313267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555437">
                  <a:moveTo>
                    <a:pt x="812323" y="0"/>
                  </a:moveTo>
                  <a:lnTo>
                    <a:pt x="3313267" y="0"/>
                  </a:lnTo>
                  <a:lnTo>
                    <a:pt x="3313267" y="2555437"/>
                  </a:lnTo>
                  <a:lnTo>
                    <a:pt x="0" y="2555437"/>
                  </a:lnTo>
                  <a:lnTo>
                    <a:pt x="0" y="812323"/>
                  </a:lnTo>
                  <a:cubicBezTo>
                    <a:pt x="0" y="363689"/>
                    <a:pt x="363689" y="0"/>
                    <a:pt x="812323" y="0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F8F171-3757-B5B7-078D-955215A2B8DC}"/>
                </a:ext>
              </a:extLst>
            </p:cNvPr>
            <p:cNvSpPr txBox="1"/>
            <p:nvPr/>
          </p:nvSpPr>
          <p:spPr>
            <a:xfrm>
              <a:off x="2805496" y="1938950"/>
              <a:ext cx="326906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Students have the option to write a dissertation on a selected research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topic &amp;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complete a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term paper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in the last term. </a:t>
              </a:r>
              <a:endParaRPr kumimoji="0" lang="en-IN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48A71BA-A585-8302-CCAD-DE7C1A3DDE0B}"/>
              </a:ext>
            </a:extLst>
          </p:cNvPr>
          <p:cNvGrpSpPr/>
          <p:nvPr/>
        </p:nvGrpSpPr>
        <p:grpSpPr>
          <a:xfrm>
            <a:off x="2720687" y="4287860"/>
            <a:ext cx="3313267" cy="2272685"/>
            <a:chOff x="2720687" y="4287860"/>
            <a:chExt cx="3313267" cy="2272685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7FD8C0B-5AA0-F7AA-9907-D25CABD87579}"/>
                </a:ext>
              </a:extLst>
            </p:cNvPr>
            <p:cNvSpPr/>
            <p:nvPr/>
          </p:nvSpPr>
          <p:spPr>
            <a:xfrm>
              <a:off x="2720687" y="4287860"/>
              <a:ext cx="3313267" cy="2272685"/>
            </a:xfrm>
            <a:custGeom>
              <a:avLst/>
              <a:gdLst>
                <a:gd name="connsiteX0" fmla="*/ 0 w 3313267"/>
                <a:gd name="connsiteY0" fmla="*/ 0 h 2272685"/>
                <a:gd name="connsiteX1" fmla="*/ 3313267 w 3313267"/>
                <a:gd name="connsiteY1" fmla="*/ 0 h 2272685"/>
                <a:gd name="connsiteX2" fmla="*/ 3313267 w 3313267"/>
                <a:gd name="connsiteY2" fmla="*/ 2272685 h 2272685"/>
                <a:gd name="connsiteX3" fmla="*/ 812323 w 3313267"/>
                <a:gd name="connsiteY3" fmla="*/ 2272685 h 2272685"/>
                <a:gd name="connsiteX4" fmla="*/ 0 w 3313267"/>
                <a:gd name="connsiteY4" fmla="*/ 1460362 h 2272685"/>
                <a:gd name="connsiteX5" fmla="*/ 0 w 3313267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272685">
                  <a:moveTo>
                    <a:pt x="0" y="0"/>
                  </a:moveTo>
                  <a:lnTo>
                    <a:pt x="3313267" y="0"/>
                  </a:lnTo>
                  <a:lnTo>
                    <a:pt x="3313267" y="2272685"/>
                  </a:lnTo>
                  <a:lnTo>
                    <a:pt x="812323" y="2272685"/>
                  </a:lnTo>
                  <a:cubicBezTo>
                    <a:pt x="363689" y="2272685"/>
                    <a:pt x="0" y="1908996"/>
                    <a:pt x="0" y="14603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7C250-854B-BE6C-8F02-0DB66AE2440F}"/>
                </a:ext>
              </a:extLst>
            </p:cNvPr>
            <p:cNvSpPr txBox="1"/>
            <p:nvPr/>
          </p:nvSpPr>
          <p:spPr>
            <a:xfrm>
              <a:off x="2782730" y="4457792"/>
              <a:ext cx="1835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4  courses each of 4 credits from the areas such as</a:t>
              </a: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DDCCAA-C106-BDC6-CDB4-90D4FC75AD64}"/>
              </a:ext>
            </a:extLst>
          </p:cNvPr>
          <p:cNvGrpSpPr/>
          <p:nvPr/>
        </p:nvGrpSpPr>
        <p:grpSpPr>
          <a:xfrm>
            <a:off x="6096000" y="4287860"/>
            <a:ext cx="3373218" cy="2272685"/>
            <a:chOff x="6096000" y="4287860"/>
            <a:chExt cx="3373218" cy="2272685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DD2F514-D8E7-E3FB-175D-F5DCF4CDA8CF}"/>
                </a:ext>
              </a:extLst>
            </p:cNvPr>
            <p:cNvSpPr/>
            <p:nvPr/>
          </p:nvSpPr>
          <p:spPr>
            <a:xfrm>
              <a:off x="6096000" y="4287860"/>
              <a:ext cx="3313270" cy="2272685"/>
            </a:xfrm>
            <a:custGeom>
              <a:avLst/>
              <a:gdLst>
                <a:gd name="connsiteX0" fmla="*/ 0 w 3313270"/>
                <a:gd name="connsiteY0" fmla="*/ 0 h 2272685"/>
                <a:gd name="connsiteX1" fmla="*/ 3313270 w 3313270"/>
                <a:gd name="connsiteY1" fmla="*/ 0 h 2272685"/>
                <a:gd name="connsiteX2" fmla="*/ 3313270 w 3313270"/>
                <a:gd name="connsiteY2" fmla="*/ 1460362 h 2272685"/>
                <a:gd name="connsiteX3" fmla="*/ 2500947 w 3313270"/>
                <a:gd name="connsiteY3" fmla="*/ 2272685 h 2272685"/>
                <a:gd name="connsiteX4" fmla="*/ 0 w 3313270"/>
                <a:gd name="connsiteY4" fmla="*/ 2272685 h 2272685"/>
                <a:gd name="connsiteX5" fmla="*/ 0 w 3313270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272685">
                  <a:moveTo>
                    <a:pt x="0" y="0"/>
                  </a:moveTo>
                  <a:lnTo>
                    <a:pt x="3313270" y="0"/>
                  </a:lnTo>
                  <a:lnTo>
                    <a:pt x="3313270" y="1460362"/>
                  </a:lnTo>
                  <a:cubicBezTo>
                    <a:pt x="3313270" y="1908996"/>
                    <a:pt x="2949581" y="2272685"/>
                    <a:pt x="2500947" y="2272685"/>
                  </a:cubicBezTo>
                  <a:lnTo>
                    <a:pt x="0" y="2272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94334-DC8A-A898-4C64-354BC57F799B}"/>
                </a:ext>
              </a:extLst>
            </p:cNvPr>
            <p:cNvSpPr txBox="1"/>
            <p:nvPr/>
          </p:nvSpPr>
          <p:spPr>
            <a:xfrm>
              <a:off x="7609185" y="4559500"/>
              <a:ext cx="18600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A course on ‘Fundamentals of Information Technology’ is offered.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ABC1A6-C170-D1BA-510C-3E890F2D5F00}"/>
              </a:ext>
            </a:extLst>
          </p:cNvPr>
          <p:cNvGrpSpPr/>
          <p:nvPr/>
        </p:nvGrpSpPr>
        <p:grpSpPr>
          <a:xfrm>
            <a:off x="6096000" y="1686704"/>
            <a:ext cx="3313270" cy="2555437"/>
            <a:chOff x="6096000" y="1686704"/>
            <a:chExt cx="3313270" cy="2555437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2734DAD-C747-9CB2-5206-5CDD1999AF5B}"/>
                </a:ext>
              </a:extLst>
            </p:cNvPr>
            <p:cNvSpPr/>
            <p:nvPr/>
          </p:nvSpPr>
          <p:spPr>
            <a:xfrm>
              <a:off x="6096000" y="1686704"/>
              <a:ext cx="3313270" cy="2555437"/>
            </a:xfrm>
            <a:custGeom>
              <a:avLst/>
              <a:gdLst>
                <a:gd name="connsiteX0" fmla="*/ 0 w 3313270"/>
                <a:gd name="connsiteY0" fmla="*/ 0 h 2555437"/>
                <a:gd name="connsiteX1" fmla="*/ 2500947 w 3313270"/>
                <a:gd name="connsiteY1" fmla="*/ 0 h 2555437"/>
                <a:gd name="connsiteX2" fmla="*/ 3313270 w 3313270"/>
                <a:gd name="connsiteY2" fmla="*/ 812323 h 2555437"/>
                <a:gd name="connsiteX3" fmla="*/ 3313270 w 3313270"/>
                <a:gd name="connsiteY3" fmla="*/ 2555437 h 2555437"/>
                <a:gd name="connsiteX4" fmla="*/ 0 w 3313270"/>
                <a:gd name="connsiteY4" fmla="*/ 2555437 h 2555437"/>
                <a:gd name="connsiteX5" fmla="*/ 0 w 3313270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555437">
                  <a:moveTo>
                    <a:pt x="0" y="0"/>
                  </a:moveTo>
                  <a:lnTo>
                    <a:pt x="2500947" y="0"/>
                  </a:lnTo>
                  <a:cubicBezTo>
                    <a:pt x="2949581" y="0"/>
                    <a:pt x="3313270" y="363689"/>
                    <a:pt x="3313270" y="812323"/>
                  </a:cubicBezTo>
                  <a:lnTo>
                    <a:pt x="3313270" y="2555437"/>
                  </a:lnTo>
                  <a:lnTo>
                    <a:pt x="0" y="2555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3BCC5D-34CF-C94D-4B35-8D263C8960F1}"/>
                </a:ext>
              </a:extLst>
            </p:cNvPr>
            <p:cNvSpPr txBox="1"/>
            <p:nvPr/>
          </p:nvSpPr>
          <p:spPr>
            <a:xfrm>
              <a:off x="7514306" y="1908446"/>
              <a:ext cx="187751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14 Discipline-Specific Core Courses each of 4 credits are offered throughout the programme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40C4DA-9DB9-7906-A5A3-359943DF30CE}"/>
              </a:ext>
            </a:extLst>
          </p:cNvPr>
          <p:cNvGrpSpPr/>
          <p:nvPr/>
        </p:nvGrpSpPr>
        <p:grpSpPr>
          <a:xfrm>
            <a:off x="4615747" y="2678783"/>
            <a:ext cx="1423409" cy="1554480"/>
            <a:chOff x="4615747" y="2678783"/>
            <a:chExt cx="1423409" cy="1554480"/>
          </a:xfrm>
        </p:grpSpPr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8EF0947E-0D29-6352-0DBB-85DE2ABCC4E7}"/>
                </a:ext>
              </a:extLst>
            </p:cNvPr>
            <p:cNvSpPr/>
            <p:nvPr/>
          </p:nvSpPr>
          <p:spPr>
            <a:xfrm>
              <a:off x="4615747" y="2678783"/>
              <a:ext cx="1413103" cy="1554480"/>
            </a:xfrm>
            <a:custGeom>
              <a:avLst/>
              <a:gdLst>
                <a:gd name="connsiteX0" fmla="*/ 478664 w 1413103"/>
                <a:gd name="connsiteY0" fmla="*/ 0 h 1554480"/>
                <a:gd name="connsiteX1" fmla="*/ 1413103 w 1413103"/>
                <a:gd name="connsiteY1" fmla="*/ 0 h 1554480"/>
                <a:gd name="connsiteX2" fmla="*/ 1413103 w 1413103"/>
                <a:gd name="connsiteY2" fmla="*/ 1554480 h 1554480"/>
                <a:gd name="connsiteX3" fmla="*/ 0 w 1413103"/>
                <a:gd name="connsiteY3" fmla="*/ 1554480 h 1554480"/>
                <a:gd name="connsiteX4" fmla="*/ 0 w 1413103"/>
                <a:gd name="connsiteY4" fmla="*/ 478664 h 1554480"/>
                <a:gd name="connsiteX5" fmla="*/ 478664 w 1413103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554480">
                  <a:moveTo>
                    <a:pt x="478664" y="0"/>
                  </a:moveTo>
                  <a:lnTo>
                    <a:pt x="1413103" y="0"/>
                  </a:lnTo>
                  <a:lnTo>
                    <a:pt x="1413103" y="1554480"/>
                  </a:lnTo>
                  <a:lnTo>
                    <a:pt x="0" y="1554480"/>
                  </a:lnTo>
                  <a:lnTo>
                    <a:pt x="0" y="478664"/>
                  </a:lnTo>
                  <a:cubicBezTo>
                    <a:pt x="0" y="214305"/>
                    <a:pt x="214305" y="0"/>
                    <a:pt x="478664" y="0"/>
                  </a:cubicBezTo>
                  <a:close/>
                </a:path>
              </a:pathLst>
            </a:cu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43F31D-8A24-A73B-60B2-A14F9EFD332E}"/>
                </a:ext>
              </a:extLst>
            </p:cNvPr>
            <p:cNvSpPr txBox="1"/>
            <p:nvPr/>
          </p:nvSpPr>
          <p:spPr>
            <a:xfrm>
              <a:off x="4630701" y="3107613"/>
              <a:ext cx="140845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Dissertation &amp;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Term Paper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E4C7C1-0583-CAE0-A99A-F2D58CE288BF}"/>
              </a:ext>
            </a:extLst>
          </p:cNvPr>
          <p:cNvGrpSpPr/>
          <p:nvPr/>
        </p:nvGrpSpPr>
        <p:grpSpPr>
          <a:xfrm>
            <a:off x="6047059" y="2678783"/>
            <a:ext cx="1467247" cy="1554480"/>
            <a:chOff x="6047059" y="2678783"/>
            <a:chExt cx="1467247" cy="1554480"/>
          </a:xfrm>
        </p:grpSpPr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8F1627D1-4369-0229-8880-8C7DA622D90D}"/>
                </a:ext>
              </a:extLst>
            </p:cNvPr>
            <p:cNvSpPr/>
            <p:nvPr/>
          </p:nvSpPr>
          <p:spPr>
            <a:xfrm>
              <a:off x="6101202" y="2678783"/>
              <a:ext cx="1413104" cy="1554480"/>
            </a:xfrm>
            <a:custGeom>
              <a:avLst/>
              <a:gdLst>
                <a:gd name="connsiteX0" fmla="*/ 0 w 1413104"/>
                <a:gd name="connsiteY0" fmla="*/ 0 h 1554480"/>
                <a:gd name="connsiteX1" fmla="*/ 934440 w 1413104"/>
                <a:gd name="connsiteY1" fmla="*/ 0 h 1554480"/>
                <a:gd name="connsiteX2" fmla="*/ 1413104 w 1413104"/>
                <a:gd name="connsiteY2" fmla="*/ 478664 h 1554480"/>
                <a:gd name="connsiteX3" fmla="*/ 1413104 w 1413104"/>
                <a:gd name="connsiteY3" fmla="*/ 1554480 h 1554480"/>
                <a:gd name="connsiteX4" fmla="*/ 0 w 1413104"/>
                <a:gd name="connsiteY4" fmla="*/ 1554480 h 1554480"/>
                <a:gd name="connsiteX5" fmla="*/ 0 w 1413104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554480">
                  <a:moveTo>
                    <a:pt x="0" y="0"/>
                  </a:moveTo>
                  <a:lnTo>
                    <a:pt x="934440" y="0"/>
                  </a:lnTo>
                  <a:cubicBezTo>
                    <a:pt x="1198799" y="0"/>
                    <a:pt x="1413104" y="214305"/>
                    <a:pt x="1413104" y="478664"/>
                  </a:cubicBezTo>
                  <a:lnTo>
                    <a:pt x="1413104" y="1554480"/>
                  </a:lnTo>
                  <a:lnTo>
                    <a:pt x="0" y="1554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55BB9-82C6-607E-19C8-5EACB495D167}"/>
                </a:ext>
              </a:extLst>
            </p:cNvPr>
            <p:cNvSpPr txBox="1"/>
            <p:nvPr/>
          </p:nvSpPr>
          <p:spPr>
            <a:xfrm>
              <a:off x="6047059" y="3318363"/>
              <a:ext cx="14406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Discipline Specific Core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C0219E-D6DD-E9F3-4011-50172A78E89F}"/>
              </a:ext>
            </a:extLst>
          </p:cNvPr>
          <p:cNvGrpSpPr/>
          <p:nvPr/>
        </p:nvGrpSpPr>
        <p:grpSpPr>
          <a:xfrm>
            <a:off x="5992320" y="4287861"/>
            <a:ext cx="1613111" cy="1271727"/>
            <a:chOff x="5992320" y="4287861"/>
            <a:chExt cx="1613111" cy="1271727"/>
          </a:xfrm>
        </p:grpSpPr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17EAD93-453A-1B97-640E-EF1558B71218}"/>
                </a:ext>
              </a:extLst>
            </p:cNvPr>
            <p:cNvSpPr/>
            <p:nvPr/>
          </p:nvSpPr>
          <p:spPr>
            <a:xfrm>
              <a:off x="6092324" y="4287861"/>
              <a:ext cx="1413104" cy="1271727"/>
            </a:xfrm>
            <a:custGeom>
              <a:avLst/>
              <a:gdLst>
                <a:gd name="connsiteX0" fmla="*/ 0 w 1413104"/>
                <a:gd name="connsiteY0" fmla="*/ 0 h 1271727"/>
                <a:gd name="connsiteX1" fmla="*/ 1413104 w 1413104"/>
                <a:gd name="connsiteY1" fmla="*/ 0 h 1271727"/>
                <a:gd name="connsiteX2" fmla="*/ 1413104 w 1413104"/>
                <a:gd name="connsiteY2" fmla="*/ 793063 h 1271727"/>
                <a:gd name="connsiteX3" fmla="*/ 934440 w 1413104"/>
                <a:gd name="connsiteY3" fmla="*/ 1271727 h 1271727"/>
                <a:gd name="connsiteX4" fmla="*/ 0 w 1413104"/>
                <a:gd name="connsiteY4" fmla="*/ 1271727 h 1271727"/>
                <a:gd name="connsiteX5" fmla="*/ 0 w 1413104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271727">
                  <a:moveTo>
                    <a:pt x="0" y="0"/>
                  </a:moveTo>
                  <a:lnTo>
                    <a:pt x="1413104" y="0"/>
                  </a:lnTo>
                  <a:lnTo>
                    <a:pt x="1413104" y="793063"/>
                  </a:lnTo>
                  <a:cubicBezTo>
                    <a:pt x="1413104" y="1057422"/>
                    <a:pt x="1198799" y="1271727"/>
                    <a:pt x="934440" y="1271727"/>
                  </a:cubicBezTo>
                  <a:lnTo>
                    <a:pt x="0" y="1271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FE490F-3BAC-1917-1A78-786D78357845}"/>
                </a:ext>
              </a:extLst>
            </p:cNvPr>
            <p:cNvSpPr txBox="1"/>
            <p:nvPr/>
          </p:nvSpPr>
          <p:spPr>
            <a:xfrm>
              <a:off x="5992320" y="4586111"/>
              <a:ext cx="1613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Skill Enhancement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DCA8B5-436C-970F-44E2-2FE6FD9C9CD8}"/>
              </a:ext>
            </a:extLst>
          </p:cNvPr>
          <p:cNvGrpSpPr/>
          <p:nvPr/>
        </p:nvGrpSpPr>
        <p:grpSpPr>
          <a:xfrm>
            <a:off x="4615747" y="4287861"/>
            <a:ext cx="1438957" cy="1271727"/>
            <a:chOff x="4615747" y="4287861"/>
            <a:chExt cx="1438957" cy="1271727"/>
          </a:xfrm>
        </p:grpSpPr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A9057DF-DB9B-DEA5-D041-3D0D303B53D9}"/>
                </a:ext>
              </a:extLst>
            </p:cNvPr>
            <p:cNvSpPr/>
            <p:nvPr/>
          </p:nvSpPr>
          <p:spPr>
            <a:xfrm>
              <a:off x="4615747" y="4287861"/>
              <a:ext cx="1413103" cy="1271727"/>
            </a:xfrm>
            <a:custGeom>
              <a:avLst/>
              <a:gdLst>
                <a:gd name="connsiteX0" fmla="*/ 0 w 1413103"/>
                <a:gd name="connsiteY0" fmla="*/ 0 h 1271727"/>
                <a:gd name="connsiteX1" fmla="*/ 1413103 w 1413103"/>
                <a:gd name="connsiteY1" fmla="*/ 0 h 1271727"/>
                <a:gd name="connsiteX2" fmla="*/ 1413103 w 1413103"/>
                <a:gd name="connsiteY2" fmla="*/ 1271727 h 1271727"/>
                <a:gd name="connsiteX3" fmla="*/ 478664 w 1413103"/>
                <a:gd name="connsiteY3" fmla="*/ 1271727 h 1271727"/>
                <a:gd name="connsiteX4" fmla="*/ 0 w 1413103"/>
                <a:gd name="connsiteY4" fmla="*/ 793063 h 1271727"/>
                <a:gd name="connsiteX5" fmla="*/ 0 w 1413103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271727">
                  <a:moveTo>
                    <a:pt x="0" y="0"/>
                  </a:moveTo>
                  <a:lnTo>
                    <a:pt x="1413103" y="0"/>
                  </a:lnTo>
                  <a:lnTo>
                    <a:pt x="1413103" y="1271727"/>
                  </a:lnTo>
                  <a:lnTo>
                    <a:pt x="478664" y="1271727"/>
                  </a:lnTo>
                  <a:cubicBezTo>
                    <a:pt x="214305" y="1271727"/>
                    <a:pt x="0" y="1057422"/>
                    <a:pt x="0" y="793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B5F111-B71B-53F6-0FAD-986387C70AF2}"/>
                </a:ext>
              </a:extLst>
            </p:cNvPr>
            <p:cNvSpPr txBox="1"/>
            <p:nvPr/>
          </p:nvSpPr>
          <p:spPr>
            <a:xfrm>
              <a:off x="4618741" y="4623778"/>
              <a:ext cx="1435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Generic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Electives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4CA1F-D5BA-428D-D198-4D8120D00702}"/>
              </a:ext>
            </a:extLst>
          </p:cNvPr>
          <p:cNvSpPr/>
          <p:nvPr/>
        </p:nvSpPr>
        <p:spPr>
          <a:xfrm>
            <a:off x="6023565" y="1686703"/>
            <a:ext cx="90000" cy="48738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8C5A53-9FF2-5183-5013-027C086E81D0}"/>
              </a:ext>
            </a:extLst>
          </p:cNvPr>
          <p:cNvSpPr/>
          <p:nvPr/>
        </p:nvSpPr>
        <p:spPr>
          <a:xfrm rot="16200000">
            <a:off x="6018139" y="901611"/>
            <a:ext cx="90000" cy="6696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8EC061-CF55-D1EC-A1C3-4164065B39E7}"/>
              </a:ext>
            </a:extLst>
          </p:cNvPr>
          <p:cNvSpPr txBox="1"/>
          <p:nvPr/>
        </p:nvSpPr>
        <p:spPr>
          <a:xfrm>
            <a:off x="2791794" y="5191507"/>
            <a:ext cx="3190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defRPr>
            </a:lvl1pPr>
          </a:lstStyle>
          <a:p>
            <a:r>
              <a:rPr lang="en-US" dirty="0"/>
              <a:t>Data Science, </a:t>
            </a:r>
            <a:br>
              <a:rPr lang="en-US" dirty="0"/>
            </a:br>
            <a:r>
              <a:rPr lang="en-US" dirty="0"/>
              <a:t>Programming,</a:t>
            </a:r>
          </a:p>
          <a:p>
            <a:r>
              <a:rPr lang="en-US" dirty="0"/>
              <a:t>Marketing, Finance,</a:t>
            </a:r>
          </a:p>
          <a:p>
            <a:r>
              <a:rPr lang="en-US" dirty="0"/>
              <a:t>Economics are offered.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9063F820-9ED2-F99D-D03C-B147A260FFF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</p:spTree>
    <p:extLst>
      <p:ext uri="{BB962C8B-B14F-4D97-AF65-F5344CB8AC3E}">
        <p14:creationId xmlns:p14="http://schemas.microsoft.com/office/powerpoint/2010/main" val="3152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M.Sc. Mathematics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7D63B-BEC7-FD5D-3884-8DA5E30AB7F2}"/>
              </a:ext>
            </a:extLst>
          </p:cNvPr>
          <p:cNvGrpSpPr/>
          <p:nvPr/>
        </p:nvGrpSpPr>
        <p:grpSpPr>
          <a:xfrm>
            <a:off x="295505" y="1872341"/>
            <a:ext cx="3131936" cy="3438979"/>
            <a:chOff x="355960" y="2971800"/>
            <a:chExt cx="2897309" cy="3181350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68012FB2-0BB7-AA58-DAF9-DB0D9A56D1CA}"/>
                </a:ext>
              </a:extLst>
            </p:cNvPr>
            <p:cNvSpPr/>
            <p:nvPr/>
          </p:nvSpPr>
          <p:spPr>
            <a:xfrm rot="18973752" flipV="1">
              <a:off x="495833" y="3244575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9B460B0D-1FDD-678D-1722-E4EB4CEDCC8D}"/>
                </a:ext>
              </a:extLst>
            </p:cNvPr>
            <p:cNvSpPr/>
            <p:nvPr/>
          </p:nvSpPr>
          <p:spPr>
            <a:xfrm>
              <a:off x="692949" y="2971800"/>
              <a:ext cx="256032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538B1E7C-D689-5BEC-FC68-1D2F900B502F}"/>
                </a:ext>
              </a:extLst>
            </p:cNvPr>
            <p:cNvSpPr/>
            <p:nvPr/>
          </p:nvSpPr>
          <p:spPr>
            <a:xfrm rot="19003292">
              <a:off x="355960" y="3006617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BDD8F2-226A-79C9-1E5F-736AFF52C4C6}"/>
                </a:ext>
              </a:extLst>
            </p:cNvPr>
            <p:cNvSpPr txBox="1"/>
            <p:nvPr/>
          </p:nvSpPr>
          <p:spPr>
            <a:xfrm rot="19130256">
              <a:off x="506991" y="2983243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E9445-1E4F-7007-0A4D-6F7CFA71FB3F}"/>
                </a:ext>
              </a:extLst>
            </p:cNvPr>
            <p:cNvSpPr txBox="1"/>
            <p:nvPr/>
          </p:nvSpPr>
          <p:spPr>
            <a:xfrm>
              <a:off x="818912" y="3295459"/>
              <a:ext cx="2404125" cy="2505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Real Analysis-I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Advanced Abstract Algebra-I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Theory of Differential Equations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Research 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Information Technology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D3FAA9-EFDA-1113-F5FE-B923D44219ED}"/>
              </a:ext>
            </a:extLst>
          </p:cNvPr>
          <p:cNvGrpSpPr/>
          <p:nvPr/>
        </p:nvGrpSpPr>
        <p:grpSpPr>
          <a:xfrm>
            <a:off x="3377120" y="1869580"/>
            <a:ext cx="2855893" cy="3441739"/>
            <a:chOff x="3510917" y="2969246"/>
            <a:chExt cx="2641945" cy="3183903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4BB273B1-9330-8A28-926F-C4FC0E2C7215}"/>
                </a:ext>
              </a:extLst>
            </p:cNvPr>
            <p:cNvSpPr/>
            <p:nvPr/>
          </p:nvSpPr>
          <p:spPr>
            <a:xfrm rot="18973752" flipV="1">
              <a:off x="3655538" y="3246329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3E109F7-6795-4716-02E7-F4179A0612A7}"/>
                </a:ext>
              </a:extLst>
            </p:cNvPr>
            <p:cNvSpPr/>
            <p:nvPr/>
          </p:nvSpPr>
          <p:spPr>
            <a:xfrm>
              <a:off x="3866862" y="2971798"/>
              <a:ext cx="2286000" cy="3181351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DC170-E54D-7F36-72FF-7166BAD0E695}"/>
                </a:ext>
              </a:extLst>
            </p:cNvPr>
            <p:cNvSpPr txBox="1"/>
            <p:nvPr/>
          </p:nvSpPr>
          <p:spPr>
            <a:xfrm>
              <a:off x="3973047" y="3320663"/>
              <a:ext cx="2179814" cy="2825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750" dirty="0"/>
                <a:t>Real Analysis-II</a:t>
              </a:r>
            </a:p>
            <a:p>
              <a:r>
                <a:rPr lang="en-US" sz="1750" dirty="0"/>
                <a:t>Advanced Abstract Algebra-II</a:t>
              </a:r>
            </a:p>
            <a:p>
              <a:r>
                <a:rPr lang="en-US" sz="1750" dirty="0"/>
                <a:t>Research Methods And Design</a:t>
              </a:r>
            </a:p>
            <a:p>
              <a:r>
                <a:rPr lang="en-US" sz="1750" dirty="0"/>
                <a:t>Complex Analysis-I</a:t>
              </a:r>
            </a:p>
            <a:p>
              <a:r>
                <a:rPr lang="en-US" sz="1750" dirty="0"/>
                <a:t>Calculus of Variation &amp; Integral</a:t>
              </a:r>
            </a:p>
            <a:p>
              <a:r>
                <a:rPr lang="en-US" sz="1750" dirty="0"/>
                <a:t>Equation</a:t>
              </a:r>
            </a:p>
            <a:p>
              <a:r>
                <a:rPr lang="en-US" sz="1750" dirty="0"/>
                <a:t>Generic Elective I</a:t>
              </a: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1FABBA00-8145-F630-9ABF-B790F150ED04}"/>
                </a:ext>
              </a:extLst>
            </p:cNvPr>
            <p:cNvSpPr/>
            <p:nvPr/>
          </p:nvSpPr>
          <p:spPr>
            <a:xfrm rot="19003292">
              <a:off x="3510917" y="3006619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7DACD-A9CF-0619-F9E1-42F81282A337}"/>
                </a:ext>
              </a:extLst>
            </p:cNvPr>
            <p:cNvSpPr txBox="1"/>
            <p:nvPr/>
          </p:nvSpPr>
          <p:spPr>
            <a:xfrm rot="19130256">
              <a:off x="3661947" y="296924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EF4A59-8D9A-FEC7-C716-3CB92AB743AA}"/>
              </a:ext>
            </a:extLst>
          </p:cNvPr>
          <p:cNvGrpSpPr/>
          <p:nvPr/>
        </p:nvGrpSpPr>
        <p:grpSpPr>
          <a:xfrm>
            <a:off x="6182693" y="1872341"/>
            <a:ext cx="2901386" cy="3438979"/>
            <a:chOff x="6330115" y="2971800"/>
            <a:chExt cx="2684030" cy="3181350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D2CDB2A2-6D76-061C-90AE-948236856A9A}"/>
                </a:ext>
              </a:extLst>
            </p:cNvPr>
            <p:cNvSpPr/>
            <p:nvPr/>
          </p:nvSpPr>
          <p:spPr>
            <a:xfrm rot="18973752" flipV="1">
              <a:off x="6469988" y="3243279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9A0F7DF8-2658-9C8B-DA51-E5D6E7D2EE7C}"/>
                </a:ext>
              </a:extLst>
            </p:cNvPr>
            <p:cNvSpPr/>
            <p:nvPr/>
          </p:nvSpPr>
          <p:spPr>
            <a:xfrm>
              <a:off x="6669830" y="2971800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E2FF0-BB10-3032-3F6D-09014DB49FF0}"/>
                </a:ext>
              </a:extLst>
            </p:cNvPr>
            <p:cNvSpPr txBox="1"/>
            <p:nvPr/>
          </p:nvSpPr>
          <p:spPr>
            <a:xfrm>
              <a:off x="6727660" y="3320526"/>
              <a:ext cx="2286485" cy="2263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700" dirty="0"/>
                <a:t>Partial Differential Equations</a:t>
              </a:r>
            </a:p>
            <a:p>
              <a:r>
                <a:rPr lang="en-US" sz="1700" dirty="0"/>
                <a:t>Complex Analysis-II</a:t>
              </a:r>
            </a:p>
            <a:p>
              <a:r>
                <a:rPr lang="en-US" sz="1700" dirty="0"/>
                <a:t>Topology</a:t>
              </a:r>
            </a:p>
            <a:p>
              <a:r>
                <a:rPr lang="en-US" sz="1700" dirty="0"/>
                <a:t>Generic Elective II</a:t>
              </a:r>
            </a:p>
            <a:p>
              <a:r>
                <a:rPr lang="en-US" sz="1700" dirty="0"/>
                <a:t>Generic Elective III</a:t>
              </a:r>
            </a:p>
            <a:p>
              <a:r>
                <a:rPr lang="en-US" sz="1700" dirty="0"/>
                <a:t>Term Paper or Course From The GE Basket</a:t>
              </a:r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68BBBEC6-3521-07BC-2D3B-4AF35916DF28}"/>
                </a:ext>
              </a:extLst>
            </p:cNvPr>
            <p:cNvSpPr/>
            <p:nvPr/>
          </p:nvSpPr>
          <p:spPr>
            <a:xfrm rot="19003292">
              <a:off x="6330115" y="3005321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D7446-244A-0E35-08BC-3481D9FE8FD9}"/>
                </a:ext>
              </a:extLst>
            </p:cNvPr>
            <p:cNvSpPr txBox="1"/>
            <p:nvPr/>
          </p:nvSpPr>
          <p:spPr>
            <a:xfrm rot="19130256">
              <a:off x="6481146" y="2981947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38763B-19C6-3541-259B-D62B7FF3CD79}"/>
              </a:ext>
            </a:extLst>
          </p:cNvPr>
          <p:cNvGrpSpPr/>
          <p:nvPr/>
        </p:nvGrpSpPr>
        <p:grpSpPr>
          <a:xfrm>
            <a:off x="8970719" y="1868668"/>
            <a:ext cx="2838870" cy="3442651"/>
            <a:chOff x="9139304" y="2968402"/>
            <a:chExt cx="2626198" cy="3184747"/>
          </a:xfrm>
        </p:grpSpPr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13F32B9F-2DF7-9D3F-D2D0-B50FAC8616A9}"/>
                </a:ext>
              </a:extLst>
            </p:cNvPr>
            <p:cNvSpPr/>
            <p:nvPr/>
          </p:nvSpPr>
          <p:spPr>
            <a:xfrm rot="18973752" flipV="1">
              <a:off x="9283925" y="3245485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ounded Rectangle 24">
              <a:extLst>
                <a:ext uri="{FF2B5EF4-FFF2-40B4-BE49-F238E27FC236}">
                  <a16:creationId xmlns:a16="http://schemas.microsoft.com/office/drawing/2014/main" id="{56F2DFA4-7A5D-93FA-FBBA-25CC6A29EA50}"/>
                </a:ext>
              </a:extLst>
            </p:cNvPr>
            <p:cNvSpPr/>
            <p:nvPr/>
          </p:nvSpPr>
          <p:spPr>
            <a:xfrm>
              <a:off x="9472799" y="2971799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1C6BA598-C3B8-B588-2194-2C98703C524E}"/>
                </a:ext>
              </a:extLst>
            </p:cNvPr>
            <p:cNvSpPr/>
            <p:nvPr/>
          </p:nvSpPr>
          <p:spPr>
            <a:xfrm rot="19003292">
              <a:off x="9139304" y="3005775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BE95AB-DAE5-4038-9CF7-C450EAE1342B}"/>
                </a:ext>
              </a:extLst>
            </p:cNvPr>
            <p:cNvSpPr txBox="1"/>
            <p:nvPr/>
          </p:nvSpPr>
          <p:spPr>
            <a:xfrm rot="19130256">
              <a:off x="9290334" y="2968402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15C853-4DDB-A6EF-0A4D-4E3845D535FF}"/>
                </a:ext>
              </a:extLst>
            </p:cNvPr>
            <p:cNvSpPr txBox="1"/>
            <p:nvPr/>
          </p:nvSpPr>
          <p:spPr>
            <a:xfrm>
              <a:off x="9585688" y="3345680"/>
              <a:ext cx="2179814" cy="207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750" dirty="0"/>
                <a:t>Mechanics</a:t>
              </a:r>
            </a:p>
            <a:p>
              <a:r>
                <a:rPr lang="en-US" sz="1750" dirty="0"/>
                <a:t>Functional Analysis</a:t>
              </a:r>
            </a:p>
            <a:p>
              <a:r>
                <a:rPr lang="en-US" sz="1750" dirty="0"/>
                <a:t>Generic Elective Iv</a:t>
              </a:r>
            </a:p>
            <a:p>
              <a:r>
                <a:rPr lang="en-US" sz="1750" dirty="0"/>
                <a:t>Dissertation or Two Courses from General Elective Basket</a:t>
              </a:r>
            </a:p>
            <a:p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392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82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M.Sc. Mathematics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 years (4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228222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15475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Registration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2 years, offering flexible fees starting at INR 15475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C3031-7644-6F42-32BC-41D546B5189E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227067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80FA3-9EE5-6F41-B6D8-85B9E90A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534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Bachelor of 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425147" y="4579805"/>
            <a:ext cx="32906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An online degree focused on wide liberal arts exposure and humanities.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447007" y="3652616"/>
            <a:ext cx="3569134" cy="1050158"/>
            <a:chOff x="-148815" y="4181293"/>
            <a:chExt cx="3569134" cy="105015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-148815" y="4181293"/>
              <a:ext cx="24910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Critical and Creative Thinking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-63827" y="5130570"/>
            <a:ext cx="3379617" cy="825254"/>
            <a:chOff x="-367752" y="5514031"/>
            <a:chExt cx="3379617" cy="82525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-367752" y="5514031"/>
              <a:ext cx="229967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Global Understanding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1975758" y="2527086"/>
            <a:ext cx="3074506" cy="1473492"/>
            <a:chOff x="832538" y="2981528"/>
            <a:chExt cx="3074506" cy="147349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832538" y="2981528"/>
              <a:ext cx="21785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Professional Development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5078689" y="1851114"/>
            <a:ext cx="1853014" cy="1746738"/>
            <a:chOff x="3525881" y="1944389"/>
            <a:chExt cx="1853014" cy="1746738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3525881" y="1944389"/>
              <a:ext cx="18530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Ethical Behaviour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9222468" y="4913816"/>
            <a:ext cx="3018617" cy="1147814"/>
            <a:chOff x="9036219" y="5314800"/>
            <a:chExt cx="3018617" cy="114781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111838" y="5314800"/>
              <a:ext cx="194299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Adaptability and Flexibility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623264" y="3802670"/>
            <a:ext cx="3214953" cy="1089316"/>
            <a:chOff x="7870762" y="3094512"/>
            <a:chExt cx="3214953" cy="108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39908" y="3094512"/>
              <a:ext cx="204580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Community Engagement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663428" y="2649455"/>
            <a:ext cx="3276715" cy="1417094"/>
            <a:chOff x="6857645" y="2106335"/>
            <a:chExt cx="3276715" cy="1417094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06191" y="2106335"/>
              <a:ext cx="25281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Communication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933518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DD6D0-6755-300D-2476-DC249EE67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03" b="94937" l="14571" r="90619">
                        <a14:foregroundMark x1="16567" y1="26944" x2="14770" y2="43038"/>
                        <a14:foregroundMark x1="42116" y1="71971" x2="45709" y2="72875"/>
                        <a14:foregroundMark x1="38922" y1="75045" x2="40719" y2="72875"/>
                        <a14:foregroundMark x1="30339" y1="78481" x2="68862" y2="94937"/>
                        <a14:foregroundMark x1="68862" y1="94937" x2="30539" y2="78119"/>
                        <a14:foregroundMark x1="34731" y1="83544" x2="31337" y2="82278"/>
                        <a14:foregroundMark x1="54491" y1="86980" x2="57685" y2="915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7" t="1" b="2817"/>
          <a:stretch/>
        </p:blipFill>
        <p:spPr>
          <a:xfrm>
            <a:off x="4004894" y="4496663"/>
            <a:ext cx="1495102" cy="17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01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243835F-ECA0-DFAD-53F3-1D08607E7A61}"/>
              </a:ext>
            </a:extLst>
          </p:cNvPr>
          <p:cNvGrpSpPr/>
          <p:nvPr/>
        </p:nvGrpSpPr>
        <p:grpSpPr>
          <a:xfrm>
            <a:off x="1097535" y="2541883"/>
            <a:ext cx="4884220" cy="3559099"/>
            <a:chOff x="1097535" y="2933776"/>
            <a:chExt cx="4884220" cy="35590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8286765-4BB9-3525-E8EB-05192EB93A37}"/>
                </a:ext>
              </a:extLst>
            </p:cNvPr>
            <p:cNvGrpSpPr/>
            <p:nvPr/>
          </p:nvGrpSpPr>
          <p:grpSpPr>
            <a:xfrm>
              <a:off x="1940228" y="2933776"/>
              <a:ext cx="4041527" cy="3559099"/>
              <a:chOff x="1187139" y="654397"/>
              <a:chExt cx="4041527" cy="3559099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7CC0E27-51A6-4E17-8D41-B16B3C5A940E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3B83DE7-86A1-5933-D737-41D2278AF46C}"/>
                  </a:ext>
                </a:extLst>
              </p:cNvPr>
              <p:cNvGrpSpPr/>
              <p:nvPr/>
            </p:nvGrpSpPr>
            <p:grpSpPr>
              <a:xfrm>
                <a:off x="1294841" y="2256528"/>
                <a:ext cx="3933825" cy="1737613"/>
                <a:chOff x="1549707" y="1822380"/>
                <a:chExt cx="3933825" cy="1737613"/>
              </a:xfrm>
            </p:grpSpPr>
            <p:sp>
              <p:nvSpPr>
                <p:cNvPr id="44" name="Arrow: Pentagon 43">
                  <a:extLst>
                    <a:ext uri="{FF2B5EF4-FFF2-40B4-BE49-F238E27FC236}">
                      <a16:creationId xmlns:a16="http://schemas.microsoft.com/office/drawing/2014/main" id="{3F094A56-D14F-C995-D23A-CCA12572314E}"/>
                    </a:ext>
                  </a:extLst>
                </p:cNvPr>
                <p:cNvSpPr/>
                <p:nvPr/>
              </p:nvSpPr>
              <p:spPr>
                <a:xfrm>
                  <a:off x="1549707" y="1822380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9BBB59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9BBB59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9BBB59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CD3A0A7-F1B2-0646-FCCC-5E5443C1CB51}"/>
                    </a:ext>
                  </a:extLst>
                </p:cNvPr>
                <p:cNvSpPr txBox="1"/>
                <p:nvPr/>
              </p:nvSpPr>
              <p:spPr>
                <a:xfrm>
                  <a:off x="2445056" y="1969049"/>
                  <a:ext cx="2157963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Computer Skills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8A3D5B-C5D9-01C8-0653-A8277BB0C301}"/>
                    </a:ext>
                  </a:extLst>
                </p:cNvPr>
                <p:cNvSpPr txBox="1"/>
                <p:nvPr/>
              </p:nvSpPr>
              <p:spPr>
                <a:xfrm>
                  <a:off x="1663951" y="2636663"/>
                  <a:ext cx="35624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dirty="0"/>
                    <a:t>The program is equipped with courses to teach basic computer skills.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1349D4-D078-043C-B490-825B641D5362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0" name="Graphic 58">
              <a:extLst>
                <a:ext uri="{FF2B5EF4-FFF2-40B4-BE49-F238E27FC236}">
                  <a16:creationId xmlns:a16="http://schemas.microsoft.com/office/drawing/2014/main" id="{A5143C5E-CECB-CF37-AFC0-9BE38706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7535" y="4383469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7C18C-9090-82C9-0A59-7D914F70F525}"/>
              </a:ext>
            </a:extLst>
          </p:cNvPr>
          <p:cNvGrpSpPr/>
          <p:nvPr/>
        </p:nvGrpSpPr>
        <p:grpSpPr>
          <a:xfrm>
            <a:off x="1097535" y="70683"/>
            <a:ext cx="4884220" cy="3567756"/>
            <a:chOff x="1097535" y="665775"/>
            <a:chExt cx="4884220" cy="356775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878D26-7F4E-4AB1-AA78-F5E57E05525E}"/>
                </a:ext>
              </a:extLst>
            </p:cNvPr>
            <p:cNvGrpSpPr/>
            <p:nvPr/>
          </p:nvGrpSpPr>
          <p:grpSpPr>
            <a:xfrm>
              <a:off x="1940228" y="665775"/>
              <a:ext cx="4041527" cy="3567756"/>
              <a:chOff x="1187139" y="654397"/>
              <a:chExt cx="4041527" cy="356775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8D278FA-5B5E-FFC6-0FC2-FD8F424CAD8A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41478CD-997F-B595-C8D8-2E3C78C02864}"/>
                  </a:ext>
                </a:extLst>
              </p:cNvPr>
              <p:cNvGrpSpPr/>
              <p:nvPr/>
            </p:nvGrpSpPr>
            <p:grpSpPr>
              <a:xfrm>
                <a:off x="1294841" y="2163680"/>
                <a:ext cx="3933825" cy="2058473"/>
                <a:chOff x="1549707" y="1729532"/>
                <a:chExt cx="3933825" cy="2058473"/>
              </a:xfrm>
            </p:grpSpPr>
            <p:sp>
              <p:nvSpPr>
                <p:cNvPr id="53" name="Arrow: Pentagon 52">
                  <a:extLst>
                    <a:ext uri="{FF2B5EF4-FFF2-40B4-BE49-F238E27FC236}">
                      <a16:creationId xmlns:a16="http://schemas.microsoft.com/office/drawing/2014/main" id="{36A91CB8-3FFF-10F2-20EC-C070C13970AB}"/>
                    </a:ext>
                  </a:extLst>
                </p:cNvPr>
                <p:cNvSpPr/>
                <p:nvPr/>
              </p:nvSpPr>
              <p:spPr>
                <a:xfrm>
                  <a:off x="1549707" y="1768306"/>
                  <a:ext cx="3933825" cy="823058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4BACC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4BACC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4BACC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1FAEFF-2B21-D016-11E7-4C51D21908D4}"/>
                    </a:ext>
                  </a:extLst>
                </p:cNvPr>
                <p:cNvSpPr txBox="1"/>
                <p:nvPr/>
              </p:nvSpPr>
              <p:spPr>
                <a:xfrm>
                  <a:off x="2336690" y="1729532"/>
                  <a:ext cx="3087654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Interdisciplinary Curriculum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E302FE5-FC49-5CE2-9B21-ED3B5C80EEA2}"/>
                    </a:ext>
                  </a:extLst>
                </p:cNvPr>
                <p:cNvSpPr txBox="1"/>
                <p:nvPr/>
              </p:nvSpPr>
              <p:spPr>
                <a:xfrm>
                  <a:off x="1663951" y="2587676"/>
                  <a:ext cx="381316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rPr>
                    <a:t>Demonstrate knowledge in one or more disciplines and integrate that perspective across disciplinary boundaries.</a:t>
                  </a:r>
                  <a:endParaRPr kumimoji="0" lang="en-I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61742A1-68C6-7093-F34C-C1F80B3F93FB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9" name="Graphic 60" descr="Connections with solid fill">
              <a:extLst>
                <a:ext uri="{FF2B5EF4-FFF2-40B4-BE49-F238E27FC236}">
                  <a16:creationId xmlns:a16="http://schemas.microsoft.com/office/drawing/2014/main" id="{6E457CE9-2FF1-65D6-F957-736090A6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97535" y="219759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074342-1BEE-0B85-5FD3-8922589C7758}"/>
              </a:ext>
            </a:extLst>
          </p:cNvPr>
          <p:cNvGrpSpPr/>
          <p:nvPr/>
        </p:nvGrpSpPr>
        <p:grpSpPr>
          <a:xfrm>
            <a:off x="6660799" y="2541883"/>
            <a:ext cx="4693001" cy="3559099"/>
            <a:chOff x="6660799" y="2933776"/>
            <a:chExt cx="4693001" cy="35590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C14B0D-C88B-B7F6-9AEC-4C4F97C7AA50}"/>
                </a:ext>
              </a:extLst>
            </p:cNvPr>
            <p:cNvGrpSpPr/>
            <p:nvPr/>
          </p:nvGrpSpPr>
          <p:grpSpPr>
            <a:xfrm>
              <a:off x="7312273" y="2933776"/>
              <a:ext cx="4041527" cy="3559099"/>
              <a:chOff x="1187139" y="654397"/>
              <a:chExt cx="4041527" cy="3559099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217F1FF-A88A-BFDB-987C-87443D1A08B5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A6E1A09-9849-EBF6-6F6E-F2B2CF7F8476}"/>
                  </a:ext>
                </a:extLst>
              </p:cNvPr>
              <p:cNvGrpSpPr/>
              <p:nvPr/>
            </p:nvGrpSpPr>
            <p:grpSpPr>
              <a:xfrm>
                <a:off x="1294840" y="2280749"/>
                <a:ext cx="3933826" cy="1867280"/>
                <a:chOff x="1549706" y="1846601"/>
                <a:chExt cx="3933826" cy="1867280"/>
              </a:xfrm>
            </p:grpSpPr>
            <p:sp>
              <p:nvSpPr>
                <p:cNvPr id="62" name="Arrow: Pentagon 61">
                  <a:extLst>
                    <a:ext uri="{FF2B5EF4-FFF2-40B4-BE49-F238E27FC236}">
                      <a16:creationId xmlns:a16="http://schemas.microsoft.com/office/drawing/2014/main" id="{C4092A9F-DFBB-31D8-859D-2257317CBB7D}"/>
                    </a:ext>
                  </a:extLst>
                </p:cNvPr>
                <p:cNvSpPr/>
                <p:nvPr/>
              </p:nvSpPr>
              <p:spPr>
                <a:xfrm>
                  <a:off x="1549707" y="1846601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8064A2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8064A2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8064A2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336E22B-7670-236C-669F-438784E5BBFB}"/>
                    </a:ext>
                  </a:extLst>
                </p:cNvPr>
                <p:cNvSpPr txBox="1"/>
                <p:nvPr/>
              </p:nvSpPr>
              <p:spPr>
                <a:xfrm>
                  <a:off x="2067531" y="2013683"/>
                  <a:ext cx="3292889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Community Development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657D172-C675-CB88-33CE-7B0D6BA32D7A}"/>
                    </a:ext>
                  </a:extLst>
                </p:cNvPr>
                <p:cNvSpPr txBox="1"/>
                <p:nvPr/>
              </p:nvSpPr>
              <p:spPr>
                <a:xfrm>
                  <a:off x="1549706" y="2636663"/>
                  <a:ext cx="3933825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sz="1600" dirty="0"/>
                    <a:t>Exposure to grass-root level socio-political issues through Field visits, Surveys and Community Development projects</a:t>
                  </a:r>
                  <a:endParaRPr lang="en-IN" sz="1600" dirty="0"/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90D606-A82D-0117-EBDB-81C824D786A4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8" name="Graphic 54" descr="Books with solid fill">
              <a:extLst>
                <a:ext uri="{FF2B5EF4-FFF2-40B4-BE49-F238E27FC236}">
                  <a16:creationId xmlns:a16="http://schemas.microsoft.com/office/drawing/2014/main" id="{1A93FF06-3AD9-45E7-8F2E-1DD20606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660799" y="4462057"/>
              <a:ext cx="757224" cy="757224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4A1B8D-B32C-2B72-0DE0-95EF4CABCF3D}"/>
              </a:ext>
            </a:extLst>
          </p:cNvPr>
          <p:cNvGrpSpPr/>
          <p:nvPr/>
        </p:nvGrpSpPr>
        <p:grpSpPr>
          <a:xfrm>
            <a:off x="6658847" y="70683"/>
            <a:ext cx="4694953" cy="3559099"/>
            <a:chOff x="6658847" y="665775"/>
            <a:chExt cx="4694953" cy="355909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B00564-0CB9-667F-EA87-31295E4036BF}"/>
                </a:ext>
              </a:extLst>
            </p:cNvPr>
            <p:cNvGrpSpPr/>
            <p:nvPr/>
          </p:nvGrpSpPr>
          <p:grpSpPr>
            <a:xfrm>
              <a:off x="7312273" y="665775"/>
              <a:ext cx="4041527" cy="3559099"/>
              <a:chOff x="1187139" y="654397"/>
              <a:chExt cx="4041527" cy="3559099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D0E4629-71AE-C233-10D5-682F8B1E802F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1D90DEE-6137-A93D-032C-DD20699C4619}"/>
                  </a:ext>
                </a:extLst>
              </p:cNvPr>
              <p:cNvGrpSpPr/>
              <p:nvPr/>
            </p:nvGrpSpPr>
            <p:grpSpPr>
              <a:xfrm>
                <a:off x="1294841" y="2104008"/>
                <a:ext cx="3933825" cy="1890133"/>
                <a:chOff x="1549707" y="1669860"/>
                <a:chExt cx="3933825" cy="1890133"/>
              </a:xfrm>
            </p:grpSpPr>
            <p:sp>
              <p:nvSpPr>
                <p:cNvPr id="71" name="Arrow: Pentagon 70">
                  <a:extLst>
                    <a:ext uri="{FF2B5EF4-FFF2-40B4-BE49-F238E27FC236}">
                      <a16:creationId xmlns:a16="http://schemas.microsoft.com/office/drawing/2014/main" id="{18CA939D-EDAA-4218-547E-ACEDE98F2EE9}"/>
                    </a:ext>
                  </a:extLst>
                </p:cNvPr>
                <p:cNvSpPr/>
                <p:nvPr/>
              </p:nvSpPr>
              <p:spPr>
                <a:xfrm>
                  <a:off x="1549707" y="1736232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F7964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F7964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F7964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647CE3-E89B-1EF6-2D2C-493838C2E31B}"/>
                    </a:ext>
                  </a:extLst>
                </p:cNvPr>
                <p:cNvSpPr txBox="1"/>
                <p:nvPr/>
              </p:nvSpPr>
              <p:spPr>
                <a:xfrm>
                  <a:off x="2375617" y="1669860"/>
                  <a:ext cx="2913362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Professional Enhancement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F92ACEF-E9A7-7B3A-91A7-9EEB5ED20935}"/>
                    </a:ext>
                  </a:extLst>
                </p:cNvPr>
                <p:cNvSpPr txBox="1"/>
                <p:nvPr/>
              </p:nvSpPr>
              <p:spPr>
                <a:xfrm>
                  <a:off x="1706189" y="2636663"/>
                  <a:ext cx="352016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dirty="0"/>
                    <a:t>Subjects like communication and soft skills to enhance personality and employability.</a:t>
                  </a:r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394B20-BFDC-ED6F-19BD-34F94751D8D7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67" name="Graphic 56" descr="Chat outline">
              <a:extLst>
                <a:ext uri="{FF2B5EF4-FFF2-40B4-BE49-F238E27FC236}">
                  <a16:creationId xmlns:a16="http://schemas.microsoft.com/office/drawing/2014/main" id="{3CB7F98B-2D16-7813-B1DA-07ECAD15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658847" y="2117749"/>
              <a:ext cx="917610" cy="917610"/>
            </a:xfrm>
            <a:prstGeom prst="rect">
              <a:avLst/>
            </a:prstGeom>
          </p:spPr>
        </p:pic>
      </p:grpSp>
      <p:sp>
        <p:nvSpPr>
          <p:cNvPr id="74" name="Title 23">
            <a:extLst>
              <a:ext uri="{FF2B5EF4-FFF2-40B4-BE49-F238E27FC236}">
                <a16:creationId xmlns:a16="http://schemas.microsoft.com/office/drawing/2014/main" id="{9F2A84EC-8EC2-0449-B18E-5346F12897F9}"/>
              </a:ext>
            </a:extLst>
          </p:cNvPr>
          <p:cNvSpPr txBox="1">
            <a:spLocks/>
          </p:cNvSpPr>
          <p:nvPr/>
        </p:nvSpPr>
        <p:spPr>
          <a:xfrm>
            <a:off x="564558" y="130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Bachelor of Arts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EC0889-353C-B9FA-FEF4-26429DD51A87}"/>
              </a:ext>
            </a:extLst>
          </p:cNvPr>
          <p:cNvSpPr txBox="1"/>
          <p:nvPr/>
        </p:nvSpPr>
        <p:spPr>
          <a:xfrm>
            <a:off x="5212218" y="6238982"/>
            <a:ext cx="6402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Sitka Text" panose="02000505000000020004" pitchFamily="2" charset="0"/>
              </a:rPr>
              <a:t>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14319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1">
            <a:extLst>
              <a:ext uri="{FF2B5EF4-FFF2-40B4-BE49-F238E27FC236}">
                <a16:creationId xmlns:a16="http://schemas.microsoft.com/office/drawing/2014/main" id="{4211ED68-559A-2C61-DE42-782732938871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E0E9BB1-5143-12FD-713F-D546264B1028}"/>
              </a:ext>
            </a:extLst>
          </p:cNvPr>
          <p:cNvGrpSpPr/>
          <p:nvPr/>
        </p:nvGrpSpPr>
        <p:grpSpPr>
          <a:xfrm>
            <a:off x="4195652" y="2519089"/>
            <a:ext cx="3463665" cy="3463665"/>
            <a:chOff x="3820159" y="1153159"/>
            <a:chExt cx="4551680" cy="45516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31661F-8FF3-42A2-4ADD-0801852001E4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0 h 4551680"/>
                <a:gd name="connsiteX1" fmla="*/ 4246775 w 4551680"/>
                <a:gd name="connsiteY1" fmla="*/ 1137920 h 4551680"/>
                <a:gd name="connsiteX2" fmla="*/ 2275840 w 4551680"/>
                <a:gd name="connsiteY2" fmla="*/ 2275840 h 4551680"/>
                <a:gd name="connsiteX3" fmla="*/ 2275840 w 4551680"/>
                <a:gd name="connsiteY3" fmla="*/ 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0"/>
                  </a:moveTo>
                  <a:cubicBezTo>
                    <a:pt x="3088919" y="0"/>
                    <a:pt x="3840236" y="433773"/>
                    <a:pt x="4246775" y="1137920"/>
                  </a:cubicBezTo>
                  <a:lnTo>
                    <a:pt x="2275840" y="2275840"/>
                  </a:lnTo>
                  <a:lnTo>
                    <a:pt x="22758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541020" rIns="952839" bIns="314198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C5CC61A-8CDD-B4B5-A5C2-E7DC510B858E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6CDFF3-487F-9EE4-B59D-A55EBA116F7C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3413760 h 4551680"/>
                <a:gd name="connsiteX1" fmla="*/ 2275840 w 4551680"/>
                <a:gd name="connsiteY1" fmla="*/ 4551680 h 4551680"/>
                <a:gd name="connsiteX2" fmla="*/ 2275840 w 4551680"/>
                <a:gd name="connsiteY2" fmla="*/ 2275840 h 4551680"/>
                <a:gd name="connsiteX3" fmla="*/ 424677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3413760"/>
                  </a:moveTo>
                  <a:cubicBezTo>
                    <a:pt x="3840235" y="4117907"/>
                    <a:pt x="3088919" y="4551680"/>
                    <a:pt x="2275840" y="4551680"/>
                  </a:cubicBezTo>
                  <a:lnTo>
                    <a:pt x="2275840" y="2275840"/>
                  </a:lnTo>
                  <a:lnTo>
                    <a:pt x="424677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3141980" rIns="952839" bIns="54102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EECC910-60C6-DA22-DE41-61F06E1B3C2D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4551680 h 4551680"/>
                <a:gd name="connsiteX1" fmla="*/ 304905 w 4551680"/>
                <a:gd name="connsiteY1" fmla="*/ 3413760 h 4551680"/>
                <a:gd name="connsiteX2" fmla="*/ 2275840 w 4551680"/>
                <a:gd name="connsiteY2" fmla="*/ 2275840 h 4551680"/>
                <a:gd name="connsiteX3" fmla="*/ 2275840 w 4551680"/>
                <a:gd name="connsiteY3" fmla="*/ 455168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4551680"/>
                  </a:moveTo>
                  <a:cubicBezTo>
                    <a:pt x="1462761" y="4551680"/>
                    <a:pt x="711444" y="4117907"/>
                    <a:pt x="304905" y="3413760"/>
                  </a:cubicBezTo>
                  <a:lnTo>
                    <a:pt x="2275840" y="2275840"/>
                  </a:lnTo>
                  <a:lnTo>
                    <a:pt x="2275840" y="455168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3163570" rIns="2399538" bIns="56261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128A520-9085-DF61-B5A7-5882169B7037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73B97F-522F-2B28-8EF6-E8128ACCEBCA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1137920 h 4551680"/>
                <a:gd name="connsiteX1" fmla="*/ 2275840 w 4551680"/>
                <a:gd name="connsiteY1" fmla="*/ 0 h 4551680"/>
                <a:gd name="connsiteX2" fmla="*/ 2275840 w 4551680"/>
                <a:gd name="connsiteY2" fmla="*/ 2275840 h 4551680"/>
                <a:gd name="connsiteX3" fmla="*/ 30490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1137920"/>
                  </a:moveTo>
                  <a:cubicBezTo>
                    <a:pt x="711445" y="433773"/>
                    <a:pt x="1462761" y="0"/>
                    <a:pt x="2275840" y="0"/>
                  </a:cubicBezTo>
                  <a:lnTo>
                    <a:pt x="2275840" y="2275840"/>
                  </a:lnTo>
                  <a:lnTo>
                    <a:pt x="30490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562610" rIns="2399538" bIns="316357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0F9D730-0ACA-548C-7DA0-80AA104BC41E}"/>
              </a:ext>
            </a:extLst>
          </p:cNvPr>
          <p:cNvGrpSpPr/>
          <p:nvPr/>
        </p:nvGrpSpPr>
        <p:grpSpPr>
          <a:xfrm>
            <a:off x="4202794" y="2509564"/>
            <a:ext cx="3463665" cy="3463665"/>
            <a:chOff x="7846993" y="1697167"/>
            <a:chExt cx="3463665" cy="3463665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4D78298-24E9-D2CE-CA6C-64B9C2BB3B0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8BF24AA-CF5C-C857-B600-DCF3D000A384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9B18E9-9617-CB52-BD5B-9924970D9692}"/>
              </a:ext>
            </a:extLst>
          </p:cNvPr>
          <p:cNvGrpSpPr/>
          <p:nvPr/>
        </p:nvGrpSpPr>
        <p:grpSpPr>
          <a:xfrm rot="3600000">
            <a:off x="4206213" y="2517467"/>
            <a:ext cx="3464855" cy="3465727"/>
            <a:chOff x="7845803" y="1697167"/>
            <a:chExt cx="3464855" cy="3465727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33339ED-A23D-2318-025B-894A5879ECF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080FAA-66EB-91C0-C34C-736D3D9DB6AB}"/>
                </a:ext>
              </a:extLst>
            </p:cNvPr>
            <p:cNvSpPr/>
            <p:nvPr/>
          </p:nvSpPr>
          <p:spPr>
            <a:xfrm rot="7200000">
              <a:off x="7845803" y="1699229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0AE979C-9187-D28A-31F0-1244E76D942D}"/>
              </a:ext>
            </a:extLst>
          </p:cNvPr>
          <p:cNvGrpSpPr/>
          <p:nvPr/>
        </p:nvGrpSpPr>
        <p:grpSpPr>
          <a:xfrm rot="7200000">
            <a:off x="4200745" y="2527346"/>
            <a:ext cx="3463665" cy="3463665"/>
            <a:chOff x="7846993" y="1697167"/>
            <a:chExt cx="3463665" cy="3463665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B442878-17A2-8CF6-BDF9-B9374694148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9C4F150-7D85-BCF8-DAF2-570F64EAF717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007FDC3-7E1C-5F79-1020-1AF446C4B215}"/>
              </a:ext>
            </a:extLst>
          </p:cNvPr>
          <p:cNvGrpSpPr/>
          <p:nvPr/>
        </p:nvGrpSpPr>
        <p:grpSpPr>
          <a:xfrm rot="10800000">
            <a:off x="4187708" y="2528823"/>
            <a:ext cx="3468427" cy="3466046"/>
            <a:chOff x="7842231" y="1697167"/>
            <a:chExt cx="3468427" cy="3466046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4017300-5266-A13E-C719-898BF9F5D41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FF9CC22-C425-8D41-74A2-7065C6F0DBD2}"/>
                </a:ext>
              </a:extLst>
            </p:cNvPr>
            <p:cNvSpPr/>
            <p:nvPr/>
          </p:nvSpPr>
          <p:spPr>
            <a:xfrm rot="7200000">
              <a:off x="7842231" y="1699548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523CEAE-0F87-4E44-367D-844B7319DAE9}"/>
              </a:ext>
            </a:extLst>
          </p:cNvPr>
          <p:cNvGrpSpPr/>
          <p:nvPr/>
        </p:nvGrpSpPr>
        <p:grpSpPr>
          <a:xfrm rot="14400000">
            <a:off x="4187372" y="2520774"/>
            <a:ext cx="3463665" cy="3463665"/>
            <a:chOff x="7846993" y="1697167"/>
            <a:chExt cx="3463665" cy="346366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4CD071-BBBE-8585-EEC1-F99C66CE47A9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6BDEE53-E8A3-1C0E-964F-AB43E9FD5BF5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604380C-10D0-E1CF-23CA-F93181A15090}"/>
              </a:ext>
            </a:extLst>
          </p:cNvPr>
          <p:cNvGrpSpPr/>
          <p:nvPr/>
        </p:nvGrpSpPr>
        <p:grpSpPr>
          <a:xfrm rot="18000000">
            <a:off x="4192730" y="2510219"/>
            <a:ext cx="3464857" cy="3465726"/>
            <a:chOff x="7845801" y="1695106"/>
            <a:chExt cx="3464857" cy="3465726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1D33C4D-79CD-1D2D-B132-60610E20B52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DCDF79D-00BD-45A8-C17A-4A695664E0AA}"/>
                </a:ext>
              </a:extLst>
            </p:cNvPr>
            <p:cNvSpPr/>
            <p:nvPr/>
          </p:nvSpPr>
          <p:spPr>
            <a:xfrm rot="7200000">
              <a:off x="7845801" y="169510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5949C64-CAAF-D0AC-83F3-FCB23614F432}"/>
              </a:ext>
            </a:extLst>
          </p:cNvPr>
          <p:cNvGrpSpPr/>
          <p:nvPr/>
        </p:nvGrpSpPr>
        <p:grpSpPr>
          <a:xfrm rot="21600000">
            <a:off x="4202257" y="2510217"/>
            <a:ext cx="3607731" cy="3591936"/>
            <a:chOff x="7702927" y="1568896"/>
            <a:chExt cx="3607731" cy="3591936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93B4D5A-5F24-9AA1-B1A9-FB97ED6E70B1}"/>
                </a:ext>
              </a:extLst>
            </p:cNvPr>
            <p:cNvSpPr/>
            <p:nvPr/>
          </p:nvSpPr>
          <p:spPr>
            <a:xfrm rot="7200000">
              <a:off x="7702927" y="156889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4CFBB-ECCD-4648-E497-CCF46CE57B21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0E25274-F8D9-EA17-3946-FF654C00D230}"/>
              </a:ext>
            </a:extLst>
          </p:cNvPr>
          <p:cNvSpPr txBox="1"/>
          <p:nvPr/>
        </p:nvSpPr>
        <p:spPr>
          <a:xfrm>
            <a:off x="6173383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1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9D10353-0287-2C97-E631-DF1C1AC7CBB5}"/>
              </a:ext>
            </a:extLst>
          </p:cNvPr>
          <p:cNvSpPr txBox="1"/>
          <p:nvPr/>
        </p:nvSpPr>
        <p:spPr>
          <a:xfrm>
            <a:off x="6773458" y="3795736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2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E42CEB3-51A2-12AE-CAEE-0F62AE29C26F}"/>
              </a:ext>
            </a:extLst>
          </p:cNvPr>
          <p:cNvSpPr txBox="1"/>
          <p:nvPr/>
        </p:nvSpPr>
        <p:spPr>
          <a:xfrm>
            <a:off x="6178459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3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758D31-32D7-6811-D869-7F315F1C1A32}"/>
              </a:ext>
            </a:extLst>
          </p:cNvPr>
          <p:cNvSpPr txBox="1"/>
          <p:nvPr/>
        </p:nvSpPr>
        <p:spPr>
          <a:xfrm>
            <a:off x="5189057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4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648D0A-C2E4-28F6-D6AA-DB654CBD2E72}"/>
              </a:ext>
            </a:extLst>
          </p:cNvPr>
          <p:cNvSpPr txBox="1"/>
          <p:nvPr/>
        </p:nvSpPr>
        <p:spPr>
          <a:xfrm>
            <a:off x="4468408" y="378925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5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F2D97C-FB09-4546-833A-6F8EDF14DDA7}"/>
              </a:ext>
            </a:extLst>
          </p:cNvPr>
          <p:cNvSpPr txBox="1"/>
          <p:nvPr/>
        </p:nvSpPr>
        <p:spPr>
          <a:xfrm>
            <a:off x="5141432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6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6D8AC05-F289-8DF7-9A3F-42AEA5027D13}"/>
              </a:ext>
            </a:extLst>
          </p:cNvPr>
          <p:cNvGrpSpPr/>
          <p:nvPr/>
        </p:nvGrpSpPr>
        <p:grpSpPr>
          <a:xfrm>
            <a:off x="7172376" y="1779673"/>
            <a:ext cx="4418197" cy="1493325"/>
            <a:chOff x="7918882" y="1323567"/>
            <a:chExt cx="4418197" cy="149332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E0D9A9-4B1E-4F40-762F-F2E41606BD19}"/>
                </a:ext>
              </a:extLst>
            </p:cNvPr>
            <p:cNvSpPr txBox="1"/>
            <p:nvPr/>
          </p:nvSpPr>
          <p:spPr>
            <a:xfrm>
              <a:off x="7918882" y="1323567"/>
              <a:ext cx="4418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Discipline-Specific Core Courses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7916CF9-A787-3F2D-F387-F67970663D54}"/>
                </a:ext>
              </a:extLst>
            </p:cNvPr>
            <p:cNvSpPr txBox="1"/>
            <p:nvPr/>
          </p:nvSpPr>
          <p:spPr>
            <a:xfrm>
              <a:off x="7918882" y="1801229"/>
              <a:ext cx="3989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 Discipline-Specific Core Courses each of 4 credits are offered.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A69D7D-4F5D-74C0-0F5E-918BCEC28D14}"/>
              </a:ext>
            </a:extLst>
          </p:cNvPr>
          <p:cNvGrpSpPr/>
          <p:nvPr/>
        </p:nvGrpSpPr>
        <p:grpSpPr>
          <a:xfrm>
            <a:off x="7796510" y="3569767"/>
            <a:ext cx="4163262" cy="1185548"/>
            <a:chOff x="7918881" y="1323567"/>
            <a:chExt cx="4830919" cy="118554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5C7885-BDD7-6B9C-9C18-FEB2A31CA064}"/>
                </a:ext>
              </a:extLst>
            </p:cNvPr>
            <p:cNvSpPr txBox="1"/>
            <p:nvPr/>
          </p:nvSpPr>
          <p:spPr>
            <a:xfrm>
              <a:off x="7918881" y="1323567"/>
              <a:ext cx="4830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 Specific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934C3A-49EE-08B2-F1BE-98FA72ACE5C5}"/>
                </a:ext>
              </a:extLst>
            </p:cNvPr>
            <p:cNvSpPr txBox="1"/>
            <p:nvPr/>
          </p:nvSpPr>
          <p:spPr>
            <a:xfrm>
              <a:off x="7918881" y="1801229"/>
              <a:ext cx="46961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Discipline Specific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Electives courses each of 4 credits are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4675330-87D8-548C-80F6-18373705D04C}"/>
              </a:ext>
            </a:extLst>
          </p:cNvPr>
          <p:cNvGrpSpPr/>
          <p:nvPr/>
        </p:nvGrpSpPr>
        <p:grpSpPr>
          <a:xfrm>
            <a:off x="7172375" y="5432290"/>
            <a:ext cx="4528633" cy="877772"/>
            <a:chOff x="7918881" y="1323567"/>
            <a:chExt cx="4528633" cy="87777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35D8D13-3D25-764D-BA7D-C6CBEC5CA5E5}"/>
                </a:ext>
              </a:extLst>
            </p:cNvPr>
            <p:cNvSpPr txBox="1"/>
            <p:nvPr/>
          </p:nvSpPr>
          <p:spPr>
            <a:xfrm>
              <a:off x="7918881" y="1323567"/>
              <a:ext cx="4528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Ability Enhancement Courses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ECF392-2063-8545-D5DF-7A2C5F9A0341}"/>
                </a:ext>
              </a:extLst>
            </p:cNvPr>
            <p:cNvSpPr txBox="1"/>
            <p:nvPr/>
          </p:nvSpPr>
          <p:spPr>
            <a:xfrm>
              <a:off x="7918881" y="1801229"/>
              <a:ext cx="4418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courses each of 4 credits are offered.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BD98BF2-77B1-1EEC-3BA8-27C6F78D2279}"/>
              </a:ext>
            </a:extLst>
          </p:cNvPr>
          <p:cNvGrpSpPr/>
          <p:nvPr/>
        </p:nvGrpSpPr>
        <p:grpSpPr>
          <a:xfrm>
            <a:off x="154040" y="5337946"/>
            <a:ext cx="4578950" cy="1493325"/>
            <a:chOff x="6089051" y="1323567"/>
            <a:chExt cx="4578950" cy="149332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FA29818-C438-87BE-341A-C62E7E29E535}"/>
                </a:ext>
              </a:extLst>
            </p:cNvPr>
            <p:cNvSpPr txBox="1"/>
            <p:nvPr/>
          </p:nvSpPr>
          <p:spPr>
            <a:xfrm>
              <a:off x="6469544" y="1323567"/>
              <a:ext cx="4198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Skill Enhancement Courses 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A4DBBCE-D29E-5F49-7847-635F57783505}"/>
                </a:ext>
              </a:extLst>
            </p:cNvPr>
            <p:cNvSpPr txBox="1"/>
            <p:nvPr/>
          </p:nvSpPr>
          <p:spPr>
            <a:xfrm>
              <a:off x="6089051" y="1801229"/>
              <a:ext cx="45789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courses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of 4 credits each are offered for the professional enhancement of the students.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12EAA9A-58A3-BF60-8243-F171C8E4D355}"/>
              </a:ext>
            </a:extLst>
          </p:cNvPr>
          <p:cNvGrpSpPr/>
          <p:nvPr/>
        </p:nvGrpSpPr>
        <p:grpSpPr>
          <a:xfrm>
            <a:off x="11310" y="3324322"/>
            <a:ext cx="4074176" cy="1493325"/>
            <a:chOff x="7264045" y="1323567"/>
            <a:chExt cx="3403955" cy="1493325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1B1BDB-1EF2-A1CA-91BA-D11E68505A12}"/>
                </a:ext>
              </a:extLst>
            </p:cNvPr>
            <p:cNvSpPr txBox="1"/>
            <p:nvPr/>
          </p:nvSpPr>
          <p:spPr>
            <a:xfrm>
              <a:off x="8247209" y="1323567"/>
              <a:ext cx="24207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Generic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5BF00C-9450-250D-7EC1-8131782D401F}"/>
                </a:ext>
              </a:extLst>
            </p:cNvPr>
            <p:cNvSpPr txBox="1"/>
            <p:nvPr/>
          </p:nvSpPr>
          <p:spPr>
            <a:xfrm>
              <a:off x="7264045" y="1801229"/>
              <a:ext cx="3403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  Courses each of 4 credits from the areas other than those selected for core courses. 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BA1CFA-2357-3BA7-49F2-A35D1D4C3BE0}"/>
              </a:ext>
            </a:extLst>
          </p:cNvPr>
          <p:cNvGrpSpPr/>
          <p:nvPr/>
        </p:nvGrpSpPr>
        <p:grpSpPr>
          <a:xfrm>
            <a:off x="455302" y="1548077"/>
            <a:ext cx="4272244" cy="1493325"/>
            <a:chOff x="7349756" y="1323567"/>
            <a:chExt cx="3318245" cy="149332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F1940C8-363E-9BB5-A97E-BEBB3E6E3077}"/>
                </a:ext>
              </a:extLst>
            </p:cNvPr>
            <p:cNvSpPr txBox="1"/>
            <p:nvPr/>
          </p:nvSpPr>
          <p:spPr>
            <a:xfrm>
              <a:off x="8207584" y="1323567"/>
              <a:ext cx="2460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Projects &amp; Term Paper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0FCF35F-C13A-E93C-47A1-73E7F1351F03}"/>
                </a:ext>
              </a:extLst>
            </p:cNvPr>
            <p:cNvSpPr txBox="1"/>
            <p:nvPr/>
          </p:nvSpPr>
          <p:spPr>
            <a:xfrm>
              <a:off x="7349756" y="1801229"/>
              <a:ext cx="33182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Students have options to opt for a capstone project of 8 credits in the 6</a:t>
              </a:r>
              <a:r>
                <a:rPr kumimoji="0" lang="en-US" sz="20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term and a term paper in the 5</a:t>
              </a:r>
              <a:r>
                <a:rPr kumimoji="0" lang="en-US" sz="20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term.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1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3A03-44C3-AEFC-8180-9818A7970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2533" cy="1325563"/>
          </a:xfrm>
        </p:spPr>
        <p:txBody>
          <a:bodyPr/>
          <a:lstStyle/>
          <a:p>
            <a:r>
              <a:rPr lang="en-US" dirty="0"/>
              <a:t>Bachelor of 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FAC5E-8AE0-B23D-E37C-41D633DF1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623" y="1918009"/>
            <a:ext cx="4865915" cy="388669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b="1" dirty="0">
                <a:latin typeface="Sitka Text" panose="02000505000000020004" pitchFamily="2" charset="0"/>
              </a:rPr>
              <a:t>Areas Offered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Sitka Text" panose="02000505000000020004" pitchFamily="2" charset="0"/>
              </a:rPr>
              <a:t>Students are offered 9 areas from which they need to choose any two areas for studying the Discipline Specific core and elective Courses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894B8E02-BC56-11A9-0FB1-73CF579D0727}"/>
              </a:ext>
            </a:extLst>
          </p:cNvPr>
          <p:cNvSpPr/>
          <p:nvPr/>
        </p:nvSpPr>
        <p:spPr>
          <a:xfrm rot="16200000">
            <a:off x="8955814" y="615291"/>
            <a:ext cx="668989" cy="369913"/>
          </a:xfrm>
          <a:prstGeom prst="trapezoid">
            <a:avLst>
              <a:gd name="adj" fmla="val 48140"/>
            </a:avLst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FB3EBDC2-DC38-8B01-EF06-7D252A1CEE99}"/>
              </a:ext>
            </a:extLst>
          </p:cNvPr>
          <p:cNvSpPr/>
          <p:nvPr/>
        </p:nvSpPr>
        <p:spPr>
          <a:xfrm rot="5400000" flipH="1">
            <a:off x="9325727" y="1265542"/>
            <a:ext cx="668989" cy="369913"/>
          </a:xfrm>
          <a:prstGeom prst="trapezoid">
            <a:avLst>
              <a:gd name="adj" fmla="val 48140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ABD1D732-9D82-34E2-DDD1-4F3D1DCE86A8}"/>
              </a:ext>
            </a:extLst>
          </p:cNvPr>
          <p:cNvSpPr/>
          <p:nvPr/>
        </p:nvSpPr>
        <p:spPr>
          <a:xfrm rot="16200000">
            <a:off x="8955815" y="1915792"/>
            <a:ext cx="668989" cy="369913"/>
          </a:xfrm>
          <a:prstGeom prst="trapezoid">
            <a:avLst>
              <a:gd name="adj" fmla="val 48140"/>
            </a:avLst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2B9B7768-5226-0DD8-D4A3-613A5F1C240D}"/>
              </a:ext>
            </a:extLst>
          </p:cNvPr>
          <p:cNvSpPr/>
          <p:nvPr/>
        </p:nvSpPr>
        <p:spPr>
          <a:xfrm rot="5400000" flipH="1">
            <a:off x="9325728" y="2566042"/>
            <a:ext cx="668989" cy="369913"/>
          </a:xfrm>
          <a:prstGeom prst="trapezoid">
            <a:avLst>
              <a:gd name="adj" fmla="val 48140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4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CA4E60C1-C57D-B46A-28C6-D92633D0FF47}"/>
              </a:ext>
            </a:extLst>
          </p:cNvPr>
          <p:cNvSpPr/>
          <p:nvPr/>
        </p:nvSpPr>
        <p:spPr>
          <a:xfrm rot="16200000">
            <a:off x="8975491" y="3216292"/>
            <a:ext cx="668989" cy="369913"/>
          </a:xfrm>
          <a:prstGeom prst="trapezoid">
            <a:avLst>
              <a:gd name="adj" fmla="val 48140"/>
            </a:avLst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5</a:t>
            </a:r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E57EA031-20A0-A0AD-D362-9128F1361D4F}"/>
              </a:ext>
            </a:extLst>
          </p:cNvPr>
          <p:cNvSpPr/>
          <p:nvPr/>
        </p:nvSpPr>
        <p:spPr>
          <a:xfrm rot="5400000" flipH="1">
            <a:off x="9345405" y="3866543"/>
            <a:ext cx="668989" cy="369913"/>
          </a:xfrm>
          <a:prstGeom prst="trapezoid">
            <a:avLst>
              <a:gd name="adj" fmla="val 48140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6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BAC583B3-D7A7-2FF9-5769-9F845E07E660}"/>
              </a:ext>
            </a:extLst>
          </p:cNvPr>
          <p:cNvSpPr/>
          <p:nvPr/>
        </p:nvSpPr>
        <p:spPr>
          <a:xfrm rot="16200000">
            <a:off x="8975492" y="4516793"/>
            <a:ext cx="668989" cy="369913"/>
          </a:xfrm>
          <a:prstGeom prst="trapezoid">
            <a:avLst>
              <a:gd name="adj" fmla="val 48140"/>
            </a:avLst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7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552DADF5-1A4E-18CA-8143-EC6CAB414C91}"/>
              </a:ext>
            </a:extLst>
          </p:cNvPr>
          <p:cNvSpPr/>
          <p:nvPr/>
        </p:nvSpPr>
        <p:spPr>
          <a:xfrm rot="5400000" flipH="1">
            <a:off x="9345406" y="5167045"/>
            <a:ext cx="668989" cy="369913"/>
          </a:xfrm>
          <a:prstGeom prst="trapezoid">
            <a:avLst>
              <a:gd name="adj" fmla="val 48140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22A1DB-B1F5-D57C-5411-35B085F84C89}"/>
              </a:ext>
            </a:extLst>
          </p:cNvPr>
          <p:cNvSpPr/>
          <p:nvPr/>
        </p:nvSpPr>
        <p:spPr>
          <a:xfrm>
            <a:off x="9494942" y="566241"/>
            <a:ext cx="3717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kern="0" dirty="0">
                <a:solidFill>
                  <a:prstClr val="black"/>
                </a:solidFill>
                <a:latin typeface="Sitka Text" panose="02000505000000020004" pitchFamily="2" charset="0"/>
              </a:rPr>
              <a:t>English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3B08FB-E73F-5046-8157-1DCC56D5FFE9}"/>
              </a:ext>
            </a:extLst>
          </p:cNvPr>
          <p:cNvSpPr/>
          <p:nvPr/>
        </p:nvSpPr>
        <p:spPr>
          <a:xfrm>
            <a:off x="7286352" y="1141414"/>
            <a:ext cx="2055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ts val="600"/>
              </a:spcBef>
              <a:defRPr/>
            </a:pPr>
            <a:r>
              <a:rPr lang="en-IN" sz="2400" kern="0" dirty="0">
                <a:solidFill>
                  <a:prstClr val="black"/>
                </a:solidFill>
                <a:latin typeface="Sitka Text" panose="02000505000000020004" pitchFamily="2" charset="0"/>
              </a:rPr>
              <a:t>Hindi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96826C-EEDF-A21F-EE2C-49A5F0C39072}"/>
              </a:ext>
            </a:extLst>
          </p:cNvPr>
          <p:cNvSpPr/>
          <p:nvPr/>
        </p:nvSpPr>
        <p:spPr>
          <a:xfrm>
            <a:off x="9557906" y="1810992"/>
            <a:ext cx="3717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kern="0" dirty="0">
                <a:solidFill>
                  <a:prstClr val="black"/>
                </a:solidFill>
                <a:latin typeface="Sitka Text" panose="02000505000000020004" pitchFamily="2" charset="0"/>
              </a:rPr>
              <a:t>History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5781F6-0DAE-7AB1-CBC9-DCE28D88F6E0}"/>
              </a:ext>
            </a:extLst>
          </p:cNvPr>
          <p:cNvSpPr/>
          <p:nvPr/>
        </p:nvSpPr>
        <p:spPr>
          <a:xfrm>
            <a:off x="6792686" y="2557328"/>
            <a:ext cx="2611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ts val="600"/>
              </a:spcBef>
              <a:defRPr/>
            </a:pPr>
            <a:r>
              <a:rPr lang="en-IN" sz="2400" kern="0" dirty="0">
                <a:solidFill>
                  <a:prstClr val="black"/>
                </a:solidFill>
                <a:latin typeface="Sitka Text" panose="02000505000000020004" pitchFamily="2" charset="0"/>
              </a:rPr>
              <a:t>Political Science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CCBA2-7326-E26D-119D-4CDBACDE6663}"/>
              </a:ext>
            </a:extLst>
          </p:cNvPr>
          <p:cNvSpPr/>
          <p:nvPr/>
        </p:nvSpPr>
        <p:spPr>
          <a:xfrm>
            <a:off x="9557906" y="3122620"/>
            <a:ext cx="3717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kern="0" dirty="0">
                <a:solidFill>
                  <a:prstClr val="black"/>
                </a:solidFill>
                <a:latin typeface="Sitka Text" panose="02000505000000020004" pitchFamily="2" charset="0"/>
              </a:rPr>
              <a:t>Sociology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8DAB07-47FC-0485-0FBC-BACC049B4E52}"/>
              </a:ext>
            </a:extLst>
          </p:cNvPr>
          <p:cNvSpPr/>
          <p:nvPr/>
        </p:nvSpPr>
        <p:spPr>
          <a:xfrm>
            <a:off x="7349316" y="3739918"/>
            <a:ext cx="2055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ts val="600"/>
              </a:spcBef>
              <a:defRPr/>
            </a:pPr>
            <a:r>
              <a:rPr lang="en-IN" sz="2400" kern="0" dirty="0">
                <a:solidFill>
                  <a:prstClr val="black"/>
                </a:solidFill>
                <a:latin typeface="Sitka Text" panose="02000505000000020004" pitchFamily="2" charset="0"/>
              </a:rPr>
              <a:t>Mathematics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9D730D-5A16-A20A-D39C-6DDDB2F6A1A9}"/>
              </a:ext>
            </a:extLst>
          </p:cNvPr>
          <p:cNvSpPr/>
          <p:nvPr/>
        </p:nvSpPr>
        <p:spPr>
          <a:xfrm>
            <a:off x="9557906" y="4438399"/>
            <a:ext cx="3717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kern="0" dirty="0">
                <a:solidFill>
                  <a:prstClr val="black"/>
                </a:solidFill>
                <a:latin typeface="Sitka Text" panose="02000505000000020004" pitchFamily="2" charset="0"/>
              </a:rPr>
              <a:t>Commerce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1253B9-76F3-3993-0D2A-FA990B8C46F7}"/>
              </a:ext>
            </a:extLst>
          </p:cNvPr>
          <p:cNvSpPr/>
          <p:nvPr/>
        </p:nvSpPr>
        <p:spPr>
          <a:xfrm>
            <a:off x="6487886" y="5135264"/>
            <a:ext cx="2916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ts val="600"/>
              </a:spcBef>
              <a:defRPr/>
            </a:pPr>
            <a:r>
              <a:rPr lang="en-IN" sz="2400" kern="0" dirty="0">
                <a:solidFill>
                  <a:prstClr val="black"/>
                </a:solidFill>
                <a:latin typeface="Sitka Text" panose="02000505000000020004" pitchFamily="2" charset="0"/>
              </a:rPr>
              <a:t>Computer Science</a:t>
            </a:r>
          </a:p>
        </p:txBody>
      </p:sp>
      <p:sp>
        <p:nvSpPr>
          <p:cNvPr id="37" name="Trapezoid 36">
            <a:extLst>
              <a:ext uri="{FF2B5EF4-FFF2-40B4-BE49-F238E27FC236}">
                <a16:creationId xmlns:a16="http://schemas.microsoft.com/office/drawing/2014/main" id="{DE603BC1-FEC0-BE19-C434-27681CAFE223}"/>
              </a:ext>
            </a:extLst>
          </p:cNvPr>
          <p:cNvSpPr/>
          <p:nvPr/>
        </p:nvSpPr>
        <p:spPr>
          <a:xfrm rot="16200000">
            <a:off x="8955814" y="5813118"/>
            <a:ext cx="668989" cy="369913"/>
          </a:xfrm>
          <a:prstGeom prst="trapezoid">
            <a:avLst>
              <a:gd name="adj" fmla="val 48140"/>
            </a:avLst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9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3BD62C-C771-4AB0-CBB2-A4A3A92B0629}"/>
              </a:ext>
            </a:extLst>
          </p:cNvPr>
          <p:cNvSpPr/>
          <p:nvPr/>
        </p:nvSpPr>
        <p:spPr>
          <a:xfrm>
            <a:off x="9494942" y="5804706"/>
            <a:ext cx="3717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kern="0" dirty="0">
                <a:solidFill>
                  <a:prstClr val="black"/>
                </a:solidFill>
                <a:latin typeface="Sitka Text" panose="02000505000000020004" pitchFamily="2" charset="0"/>
              </a:rPr>
              <a:t>Economics</a:t>
            </a:r>
          </a:p>
        </p:txBody>
      </p:sp>
    </p:spTree>
    <p:extLst>
      <p:ext uri="{BB962C8B-B14F-4D97-AF65-F5344CB8AC3E}">
        <p14:creationId xmlns:p14="http://schemas.microsoft.com/office/powerpoint/2010/main" val="3153727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C65F7B-D9FA-F0CD-D60B-146037B5799E}"/>
              </a:ext>
            </a:extLst>
          </p:cNvPr>
          <p:cNvGrpSpPr/>
          <p:nvPr/>
        </p:nvGrpSpPr>
        <p:grpSpPr>
          <a:xfrm>
            <a:off x="4589980" y="2383416"/>
            <a:ext cx="2812488" cy="4256710"/>
            <a:chOff x="4171449" y="2383416"/>
            <a:chExt cx="2812488" cy="42567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91C135F-024D-F42E-8A77-AB84366F63FC}"/>
                </a:ext>
              </a:extLst>
            </p:cNvPr>
            <p:cNvGrpSpPr/>
            <p:nvPr/>
          </p:nvGrpSpPr>
          <p:grpSpPr>
            <a:xfrm>
              <a:off x="4171449" y="2383416"/>
              <a:ext cx="2812488" cy="4256710"/>
              <a:chOff x="776543" y="1873569"/>
              <a:chExt cx="2111984" cy="329279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AECB44-02D6-336B-555A-8BD7B3ED70E8}"/>
                  </a:ext>
                </a:extLst>
              </p:cNvPr>
              <p:cNvSpPr/>
              <p:nvPr/>
            </p:nvSpPr>
            <p:spPr>
              <a:xfrm>
                <a:off x="838200" y="1927861"/>
                <a:ext cx="1905000" cy="323850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AE8E3D0-8C8C-8D9A-A7E8-4F1674835FB6}"/>
                  </a:ext>
                </a:extLst>
              </p:cNvPr>
              <p:cNvSpPr/>
              <p:nvPr/>
            </p:nvSpPr>
            <p:spPr>
              <a:xfrm>
                <a:off x="899160" y="1873569"/>
                <a:ext cx="1905000" cy="3231833"/>
              </a:xfrm>
              <a:prstGeom prst="rect">
                <a:avLst/>
              </a:prstGeom>
              <a:solidFill>
                <a:srgbClr val="EEECE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2053EE2-051D-F2BB-D07D-7371066E88A8}"/>
                  </a:ext>
                </a:extLst>
              </p:cNvPr>
              <p:cNvSpPr/>
              <p:nvPr/>
            </p:nvSpPr>
            <p:spPr>
              <a:xfrm>
                <a:off x="777239" y="2170748"/>
                <a:ext cx="1977899" cy="587692"/>
              </a:xfrm>
              <a:prstGeom prst="rect">
                <a:avLst/>
              </a:prstGeom>
              <a:gradFill flip="none" rotWithShape="1">
                <a:gsLst>
                  <a:gs pos="100000">
                    <a:srgbClr val="C0504D">
                      <a:lumMod val="75000"/>
                    </a:srgbClr>
                  </a:gs>
                  <a:gs pos="0">
                    <a:srgbClr val="963836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1E4902-1C04-B35E-3783-0B0D83189863}"/>
                  </a:ext>
                </a:extLst>
              </p:cNvPr>
              <p:cNvSpPr txBox="1"/>
              <p:nvPr/>
            </p:nvSpPr>
            <p:spPr>
              <a:xfrm>
                <a:off x="776543" y="2170748"/>
                <a:ext cx="426947" cy="587691"/>
              </a:xfrm>
              <a:prstGeom prst="rect">
                <a:avLst/>
              </a:prstGeom>
              <a:solidFill>
                <a:srgbClr val="C96B69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</a:rPr>
                  <a:t>02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655C18-BEBE-B380-97E7-5DA8BEA5E361}"/>
                  </a:ext>
                </a:extLst>
              </p:cNvPr>
              <p:cNvSpPr txBox="1"/>
              <p:nvPr/>
            </p:nvSpPr>
            <p:spPr>
              <a:xfrm>
                <a:off x="1203491" y="2204559"/>
                <a:ext cx="1516953" cy="499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</a:rPr>
                  <a:t>Skill Enhancement Courses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331F05-03CE-BE80-D7D6-AA8987E9FFB1}"/>
                  </a:ext>
                </a:extLst>
              </p:cNvPr>
              <p:cNvSpPr txBox="1"/>
              <p:nvPr/>
            </p:nvSpPr>
            <p:spPr>
              <a:xfrm>
                <a:off x="901985" y="3150601"/>
                <a:ext cx="1986542" cy="1785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231775" marR="0" lvl="0" indent="-23177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kumimoji="0" sz="2000" b="0" i="0" u="none" strike="noStrike" kern="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sz="1600" dirty="0">
                    <a:latin typeface="Sitka Text" panose="02000505000000020004" pitchFamily="2" charset="0"/>
                  </a:rPr>
                  <a:t>Fundamentals of IT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Principles of Marketing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Office Automation Tools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Creative &amp; Content Writing 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Digital Marketing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Life Skills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Selling Skills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1B6AC21-283D-CB7F-A66F-C577BF931374}"/>
                </a:ext>
              </a:extLst>
            </p:cNvPr>
            <p:cNvSpPr txBox="1"/>
            <p:nvPr/>
          </p:nvSpPr>
          <p:spPr>
            <a:xfrm>
              <a:off x="4363275" y="3512431"/>
              <a:ext cx="24205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Sitka Text" panose="02000505000000020004" pitchFamily="2" charset="0"/>
                </a:rPr>
                <a:t>Following Courses are offered: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6C8A92-35EA-A75E-4097-6C1022EF6FB8}"/>
              </a:ext>
            </a:extLst>
          </p:cNvPr>
          <p:cNvGrpSpPr/>
          <p:nvPr/>
        </p:nvGrpSpPr>
        <p:grpSpPr>
          <a:xfrm>
            <a:off x="1431360" y="1854047"/>
            <a:ext cx="2703443" cy="4256710"/>
            <a:chOff x="507361" y="1849403"/>
            <a:chExt cx="2703443" cy="425671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322315-ECC7-1637-91A3-1965D9B5DBEF}"/>
                </a:ext>
              </a:extLst>
            </p:cNvPr>
            <p:cNvGrpSpPr/>
            <p:nvPr/>
          </p:nvGrpSpPr>
          <p:grpSpPr>
            <a:xfrm>
              <a:off x="507361" y="1849403"/>
              <a:ext cx="2703443" cy="4256710"/>
              <a:chOff x="774061" y="1873568"/>
              <a:chExt cx="2030099" cy="329279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6BD81EC-BF60-2461-6762-B5FC1127CC4E}"/>
                  </a:ext>
                </a:extLst>
              </p:cNvPr>
              <p:cNvSpPr/>
              <p:nvPr/>
            </p:nvSpPr>
            <p:spPr>
              <a:xfrm>
                <a:off x="838200" y="1927860"/>
                <a:ext cx="1905000" cy="3238500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386E654-1B42-EE62-C075-EE06C450A686}"/>
                  </a:ext>
                </a:extLst>
              </p:cNvPr>
              <p:cNvSpPr/>
              <p:nvPr/>
            </p:nvSpPr>
            <p:spPr>
              <a:xfrm>
                <a:off x="899160" y="1873568"/>
                <a:ext cx="1905000" cy="3231832"/>
              </a:xfrm>
              <a:prstGeom prst="rect">
                <a:avLst/>
              </a:prstGeom>
              <a:solidFill>
                <a:srgbClr val="EEECE1">
                  <a:lumMod val="9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E6788C3-52E4-C3A1-1035-3381AAD51D65}"/>
                  </a:ext>
                </a:extLst>
              </p:cNvPr>
              <p:cNvSpPr/>
              <p:nvPr/>
            </p:nvSpPr>
            <p:spPr>
              <a:xfrm>
                <a:off x="777239" y="2170748"/>
                <a:ext cx="1977898" cy="587692"/>
              </a:xfrm>
              <a:prstGeom prst="rect">
                <a:avLst/>
              </a:prstGeom>
              <a:solidFill>
                <a:srgbClr val="4BACC6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8EC12A-042C-FD6C-DF1A-FE3DEA401465}"/>
                  </a:ext>
                </a:extLst>
              </p:cNvPr>
              <p:cNvSpPr txBox="1"/>
              <p:nvPr/>
            </p:nvSpPr>
            <p:spPr>
              <a:xfrm>
                <a:off x="774061" y="2170748"/>
                <a:ext cx="403495" cy="587692"/>
              </a:xfrm>
              <a:prstGeom prst="rect">
                <a:avLst/>
              </a:prstGeom>
              <a:solidFill>
                <a:srgbClr val="4BACC6">
                  <a:lumMod val="75000"/>
                </a:srgbClr>
              </a:solidFill>
            </p:spPr>
            <p:txBody>
              <a:bodyPr wrap="non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</a:rPr>
                  <a:t>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648A22-844C-A929-0813-793FEDBF96DB}"/>
                  </a:ext>
                </a:extLst>
              </p:cNvPr>
              <p:cNvSpPr txBox="1"/>
              <p:nvPr/>
            </p:nvSpPr>
            <p:spPr>
              <a:xfrm>
                <a:off x="1196338" y="2211731"/>
                <a:ext cx="1577581" cy="499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</a:rPr>
                  <a:t>Generic Elective Courses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E43A50-8AFE-C80B-ED53-C128F2015F57}"/>
                  </a:ext>
                </a:extLst>
              </p:cNvPr>
              <p:cNvSpPr txBox="1"/>
              <p:nvPr/>
            </p:nvSpPr>
            <p:spPr>
              <a:xfrm>
                <a:off x="920591" y="3462429"/>
                <a:ext cx="1844040" cy="157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31775" marR="0" lvl="0" indent="-231775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rPr>
                  <a:t>Law &amp; Taxation</a:t>
                </a:r>
              </a:p>
              <a:p>
                <a:pPr marL="231775" marR="0" lvl="0" indent="-231775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rPr>
                  <a:t>Management</a:t>
                </a:r>
              </a:p>
              <a:p>
                <a:pPr marL="231775" marR="0" lvl="0" indent="-231775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rPr>
                  <a:t>English</a:t>
                </a:r>
              </a:p>
              <a:p>
                <a:pPr marL="231775" marR="0" lvl="0" indent="-231775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rPr>
                  <a:t>History</a:t>
                </a:r>
              </a:p>
              <a:p>
                <a:pPr marL="231775" marR="0" lvl="0" indent="-231775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rPr>
                  <a:t>Sociology</a:t>
                </a:r>
              </a:p>
              <a:p>
                <a:pPr marL="231775" marR="0" lvl="0" indent="-231775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rPr>
                  <a:t>Political Science</a:t>
                </a:r>
              </a:p>
              <a:p>
                <a:pPr marL="231775" marR="0" lvl="0" indent="-231775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Sitka Text" panose="02000505000000020004" pitchFamily="2" charset="0"/>
                  </a:rPr>
                  <a:t>Hindi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37CA10-3D36-5CDC-CEFA-AEF0852F377C}"/>
                </a:ext>
              </a:extLst>
            </p:cNvPr>
            <p:cNvSpPr txBox="1"/>
            <p:nvPr/>
          </p:nvSpPr>
          <p:spPr>
            <a:xfrm>
              <a:off x="687472" y="3031774"/>
              <a:ext cx="242051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Sitka Text" panose="02000505000000020004" pitchFamily="2" charset="0"/>
                </a:rPr>
                <a:t>Courses from the following areas are offered: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D916405-8DB2-E8F5-13BC-F32AFD088318}"/>
              </a:ext>
            </a:extLst>
          </p:cNvPr>
          <p:cNvGrpSpPr/>
          <p:nvPr/>
        </p:nvGrpSpPr>
        <p:grpSpPr>
          <a:xfrm>
            <a:off x="7857646" y="1854047"/>
            <a:ext cx="2743532" cy="4256710"/>
            <a:chOff x="8855694" y="1854047"/>
            <a:chExt cx="2743532" cy="425671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A61002A-D39D-9105-1E9C-21E0EB150313}"/>
                </a:ext>
              </a:extLst>
            </p:cNvPr>
            <p:cNvGrpSpPr/>
            <p:nvPr/>
          </p:nvGrpSpPr>
          <p:grpSpPr>
            <a:xfrm>
              <a:off x="8855694" y="1854047"/>
              <a:ext cx="2743532" cy="4256710"/>
              <a:chOff x="777239" y="1873568"/>
              <a:chExt cx="2060203" cy="329279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8679261-C592-2DDB-1EB0-9A41C98B4AC7}"/>
                  </a:ext>
                </a:extLst>
              </p:cNvPr>
              <p:cNvSpPr/>
              <p:nvPr/>
            </p:nvSpPr>
            <p:spPr>
              <a:xfrm>
                <a:off x="838200" y="1927860"/>
                <a:ext cx="1905000" cy="3238500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3CA578E-B8C8-B848-C1E6-84704CA10539}"/>
                  </a:ext>
                </a:extLst>
              </p:cNvPr>
              <p:cNvSpPr/>
              <p:nvPr/>
            </p:nvSpPr>
            <p:spPr>
              <a:xfrm>
                <a:off x="899160" y="1873568"/>
                <a:ext cx="1905000" cy="3231832"/>
              </a:xfrm>
              <a:prstGeom prst="rect">
                <a:avLst/>
              </a:prstGeom>
              <a:solidFill>
                <a:srgbClr val="EEECE1">
                  <a:lumMod val="9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A2D458D-FA28-579D-417B-E8428A41EC03}"/>
                  </a:ext>
                </a:extLst>
              </p:cNvPr>
              <p:cNvSpPr/>
              <p:nvPr/>
            </p:nvSpPr>
            <p:spPr>
              <a:xfrm>
                <a:off x="777239" y="2170748"/>
                <a:ext cx="1940428" cy="587692"/>
              </a:xfrm>
              <a:prstGeom prst="rect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C7D52C9-3D53-03B9-12C5-6C7B00EC6A32}"/>
                  </a:ext>
                </a:extLst>
              </p:cNvPr>
              <p:cNvSpPr txBox="1"/>
              <p:nvPr/>
            </p:nvSpPr>
            <p:spPr>
              <a:xfrm>
                <a:off x="789177" y="2170748"/>
                <a:ext cx="403495" cy="587692"/>
              </a:xfrm>
              <a:prstGeom prst="rect">
                <a:avLst/>
              </a:prstGeom>
              <a:solidFill>
                <a:srgbClr val="F79646"/>
              </a:solidFill>
            </p:spPr>
            <p:txBody>
              <a:bodyPr wrap="non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</a:rPr>
                  <a:t>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5BBC6E-347A-0D0B-60DA-313901C38AE6}"/>
                  </a:ext>
                </a:extLst>
              </p:cNvPr>
              <p:cNvSpPr txBox="1"/>
              <p:nvPr/>
            </p:nvSpPr>
            <p:spPr>
              <a:xfrm>
                <a:off x="1204610" y="2215783"/>
                <a:ext cx="1479664" cy="499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</a:rPr>
                  <a:t>Ability Enhancement Courses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F1412B-EE86-54C5-FCDB-2EFF8CD1FFC1}"/>
                  </a:ext>
                </a:extLst>
              </p:cNvPr>
              <p:cNvSpPr txBox="1"/>
              <p:nvPr/>
            </p:nvSpPr>
            <p:spPr>
              <a:xfrm>
                <a:off x="896268" y="3268876"/>
                <a:ext cx="1941174" cy="1595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231775" marR="0" lvl="0" indent="-23177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kumimoji="0" b="0" i="0" u="none" strike="noStrike" kern="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sz="1600" dirty="0">
                    <a:latin typeface="Sitka Text" panose="02000505000000020004" pitchFamily="2" charset="0"/>
                  </a:rPr>
                  <a:t>Environmental Sciences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English Communication Skills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Advanced English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Communication Skills</a:t>
                </a:r>
              </a:p>
              <a:p>
                <a:r>
                  <a:rPr lang="en-US" sz="1600" dirty="0">
                    <a:latin typeface="Sitka Text" panose="02000505000000020004" pitchFamily="2" charset="0"/>
                  </a:rPr>
                  <a:t>Community Development Project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FE80AF-3FB4-CF7D-67EF-76CC214ACCEC}"/>
                </a:ext>
              </a:extLst>
            </p:cNvPr>
            <p:cNvSpPr txBox="1"/>
            <p:nvPr/>
          </p:nvSpPr>
          <p:spPr>
            <a:xfrm>
              <a:off x="9019208" y="3031986"/>
              <a:ext cx="24205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Sitka Text" panose="02000505000000020004" pitchFamily="2" charset="0"/>
                </a:rPr>
                <a:t>Following Courses are offered:</a:t>
              </a:r>
            </a:p>
          </p:txBody>
        </p:sp>
      </p:grpSp>
      <p:sp>
        <p:nvSpPr>
          <p:cNvPr id="63" name="Title 62">
            <a:extLst>
              <a:ext uri="{FF2B5EF4-FFF2-40B4-BE49-F238E27FC236}">
                <a16:creationId xmlns:a16="http://schemas.microsoft.com/office/drawing/2014/main" id="{5275DD9D-CEE8-0D52-E3A2-4E6F1B4E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1" y="365125"/>
            <a:ext cx="10846439" cy="1325563"/>
          </a:xfrm>
        </p:spPr>
        <p:txBody>
          <a:bodyPr/>
          <a:lstStyle/>
          <a:p>
            <a:r>
              <a:rPr lang="en-US" dirty="0"/>
              <a:t>Elective Courses Offered in B.A.</a:t>
            </a:r>
          </a:p>
        </p:txBody>
      </p:sp>
    </p:spTree>
    <p:extLst>
      <p:ext uri="{BB962C8B-B14F-4D97-AF65-F5344CB8AC3E}">
        <p14:creationId xmlns:p14="http://schemas.microsoft.com/office/powerpoint/2010/main" val="2468850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B.A.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09B97D8-CA4C-3CBC-B146-861E8DF2582F}"/>
              </a:ext>
            </a:extLst>
          </p:cNvPr>
          <p:cNvGrpSpPr/>
          <p:nvPr/>
        </p:nvGrpSpPr>
        <p:grpSpPr>
          <a:xfrm>
            <a:off x="503075" y="1809657"/>
            <a:ext cx="3524250" cy="2155820"/>
            <a:chOff x="503075" y="1577427"/>
            <a:chExt cx="3524250" cy="215582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D6FC45-E291-8F5A-449D-FB8A8C600CF6}"/>
                </a:ext>
              </a:extLst>
            </p:cNvPr>
            <p:cNvSpPr txBox="1"/>
            <p:nvPr/>
          </p:nvSpPr>
          <p:spPr>
            <a:xfrm>
              <a:off x="511662" y="2213108"/>
              <a:ext cx="3515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N" sz="1500" kern="0" dirty="0">
                  <a:solidFill>
                    <a:prstClr val="black"/>
                  </a:solidFill>
                  <a:latin typeface="Sitka Text" panose="02000505000000020004" pitchFamily="2" charset="0"/>
                </a:rPr>
                <a:t>Core I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N" sz="1500" kern="0" dirty="0">
                  <a:solidFill>
                    <a:prstClr val="black"/>
                  </a:solidFill>
                  <a:latin typeface="Sitka Text" panose="02000505000000020004" pitchFamily="2" charset="0"/>
                </a:rPr>
                <a:t>Core II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English Communication Skills</a:t>
              </a:r>
            </a:p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Environmental Sciences</a:t>
              </a:r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420D9827-A137-7E09-C54D-1E886A85E48D}"/>
                </a:ext>
              </a:extLst>
            </p:cNvPr>
            <p:cNvSpPr/>
            <p:nvPr/>
          </p:nvSpPr>
          <p:spPr>
            <a:xfrm>
              <a:off x="503075" y="1577427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C0504D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F41DC3A5-CDF1-16BA-D917-5D0A6859870B}"/>
                </a:ext>
              </a:extLst>
            </p:cNvPr>
            <p:cNvSpPr/>
            <p:nvPr/>
          </p:nvSpPr>
          <p:spPr>
            <a:xfrm>
              <a:off x="1357805" y="1577427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5FBAC7-2AEF-4851-C411-4474330107E7}"/>
                </a:ext>
              </a:extLst>
            </p:cNvPr>
            <p:cNvSpPr txBox="1"/>
            <p:nvPr/>
          </p:nvSpPr>
          <p:spPr>
            <a:xfrm>
              <a:off x="1627025" y="1655430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1</a:t>
              </a:r>
            </a:p>
          </p:txBody>
        </p:sp>
        <p:sp>
          <p:nvSpPr>
            <p:cNvPr id="75" name="Rounded Rectangle 18">
              <a:extLst>
                <a:ext uri="{FF2B5EF4-FFF2-40B4-BE49-F238E27FC236}">
                  <a16:creationId xmlns:a16="http://schemas.microsoft.com/office/drawing/2014/main" id="{52772C7A-DE86-5754-03D9-CE66B9437314}"/>
                </a:ext>
              </a:extLst>
            </p:cNvPr>
            <p:cNvSpPr/>
            <p:nvPr/>
          </p:nvSpPr>
          <p:spPr>
            <a:xfrm>
              <a:off x="511663" y="3630063"/>
              <a:ext cx="3507075" cy="103184"/>
            </a:xfrm>
            <a:prstGeom prst="roundRect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34CDEF1-2C0D-4435-E89C-17DF2C5EBAC4}"/>
              </a:ext>
            </a:extLst>
          </p:cNvPr>
          <p:cNvGrpSpPr/>
          <p:nvPr/>
        </p:nvGrpSpPr>
        <p:grpSpPr>
          <a:xfrm>
            <a:off x="4360700" y="1809657"/>
            <a:ext cx="3515663" cy="2155820"/>
            <a:chOff x="4360700" y="1577427"/>
            <a:chExt cx="3515663" cy="215582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8D27AC-2707-8481-99BE-8B2645353CBC}"/>
                </a:ext>
              </a:extLst>
            </p:cNvPr>
            <p:cNvSpPr txBox="1"/>
            <p:nvPr/>
          </p:nvSpPr>
          <p:spPr>
            <a:xfrm>
              <a:off x="4379750" y="2224040"/>
              <a:ext cx="3486152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marR="0" lvl="0" indent="-2857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pPr marL="177800" indent="-177800"/>
              <a:r>
                <a:rPr lang="en-IN" sz="1500" dirty="0"/>
                <a:t>Core I</a:t>
              </a:r>
            </a:p>
            <a:p>
              <a:pPr marL="177800" indent="-177800"/>
              <a:r>
                <a:rPr lang="en-IN" sz="1500" dirty="0"/>
                <a:t>Core II</a:t>
              </a:r>
            </a:p>
            <a:p>
              <a:pPr marL="177800" indent="-177800"/>
              <a:r>
                <a:rPr lang="en-IN" sz="1500" dirty="0"/>
                <a:t>Advanced English Communication Skills</a:t>
              </a:r>
            </a:p>
            <a:p>
              <a:pPr marL="177800" indent="-177800"/>
              <a:r>
                <a:rPr lang="en-IN" sz="1500" dirty="0"/>
                <a:t>Generic Elective I</a:t>
              </a: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FA92D7A-C3FE-9888-F2C3-1871C3AC998F}"/>
                </a:ext>
              </a:extLst>
            </p:cNvPr>
            <p:cNvSpPr/>
            <p:nvPr/>
          </p:nvSpPr>
          <p:spPr>
            <a:xfrm>
              <a:off x="4360700" y="1577427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1F497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586DECBB-A161-6854-A4B7-3BE5C6DF50C7}"/>
                </a:ext>
              </a:extLst>
            </p:cNvPr>
            <p:cNvSpPr/>
            <p:nvPr/>
          </p:nvSpPr>
          <p:spPr>
            <a:xfrm>
              <a:off x="5215430" y="1577427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B02E274-DE5C-98B7-6AD3-83A8475C4FFE}"/>
                </a:ext>
              </a:extLst>
            </p:cNvPr>
            <p:cNvSpPr txBox="1"/>
            <p:nvPr/>
          </p:nvSpPr>
          <p:spPr>
            <a:xfrm>
              <a:off x="4613886" y="163728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987BEF6-B964-8D93-2343-C729AE6BE40C}"/>
                </a:ext>
              </a:extLst>
            </p:cNvPr>
            <p:cNvSpPr txBox="1"/>
            <p:nvPr/>
          </p:nvSpPr>
          <p:spPr>
            <a:xfrm>
              <a:off x="5484650" y="1655430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2</a:t>
              </a:r>
            </a:p>
          </p:txBody>
        </p:sp>
        <p:sp>
          <p:nvSpPr>
            <p:cNvPr id="82" name="Rounded Rectangle 24">
              <a:extLst>
                <a:ext uri="{FF2B5EF4-FFF2-40B4-BE49-F238E27FC236}">
                  <a16:creationId xmlns:a16="http://schemas.microsoft.com/office/drawing/2014/main" id="{4F90DB04-F7AB-38AA-8DD2-6BB6CB30F8FF}"/>
                </a:ext>
              </a:extLst>
            </p:cNvPr>
            <p:cNvSpPr/>
            <p:nvPr/>
          </p:nvSpPr>
          <p:spPr>
            <a:xfrm>
              <a:off x="4369288" y="3630063"/>
              <a:ext cx="3507075" cy="103184"/>
            </a:xfrm>
            <a:prstGeom prst="round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B82C396-0E2C-59B1-BF48-43512176CFF3}"/>
              </a:ext>
            </a:extLst>
          </p:cNvPr>
          <p:cNvGrpSpPr/>
          <p:nvPr/>
        </p:nvGrpSpPr>
        <p:grpSpPr>
          <a:xfrm>
            <a:off x="8218327" y="1809657"/>
            <a:ext cx="3563408" cy="2155820"/>
            <a:chOff x="8218327" y="1577427"/>
            <a:chExt cx="3563408" cy="215582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91234F7-DF68-F794-2DD8-3D96DB87A58D}"/>
                </a:ext>
              </a:extLst>
            </p:cNvPr>
            <p:cNvSpPr txBox="1"/>
            <p:nvPr/>
          </p:nvSpPr>
          <p:spPr>
            <a:xfrm>
              <a:off x="8218327" y="2207992"/>
              <a:ext cx="3563408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sz="1500" dirty="0"/>
                <a:t>Core I</a:t>
              </a:r>
            </a:p>
            <a:p>
              <a:r>
                <a:rPr lang="en-IN" sz="1500" dirty="0"/>
                <a:t>Core II</a:t>
              </a:r>
            </a:p>
            <a:p>
              <a:r>
                <a:rPr lang="en-IN" sz="1500" dirty="0"/>
                <a:t>Generic Elective II</a:t>
              </a:r>
            </a:p>
            <a:p>
              <a:r>
                <a:rPr lang="en-IN" sz="1500" dirty="0"/>
                <a:t>Discipline-Specific Elective I</a:t>
              </a:r>
            </a:p>
            <a:p>
              <a:r>
                <a:rPr lang="en-IN" sz="1500" dirty="0"/>
                <a:t>Community Development Project</a:t>
              </a: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88D71CCF-DDFA-CD05-8643-79C9B0586680}"/>
                </a:ext>
              </a:extLst>
            </p:cNvPr>
            <p:cNvSpPr/>
            <p:nvPr/>
          </p:nvSpPr>
          <p:spPr>
            <a:xfrm>
              <a:off x="8247836" y="1577427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9BBB59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433C9DF-3F3C-20E9-5809-B24FAC12B0EC}"/>
                </a:ext>
              </a:extLst>
            </p:cNvPr>
            <p:cNvSpPr/>
            <p:nvPr/>
          </p:nvSpPr>
          <p:spPr>
            <a:xfrm>
              <a:off x="9102566" y="1577427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45025A4-57C7-1162-6DD6-C193E8412AE5}"/>
                </a:ext>
              </a:extLst>
            </p:cNvPr>
            <p:cNvSpPr txBox="1"/>
            <p:nvPr/>
          </p:nvSpPr>
          <p:spPr>
            <a:xfrm>
              <a:off x="8501022" y="163728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EED2861-0077-2049-8FF1-535F085D74E8}"/>
                </a:ext>
              </a:extLst>
            </p:cNvPr>
            <p:cNvSpPr txBox="1"/>
            <p:nvPr/>
          </p:nvSpPr>
          <p:spPr>
            <a:xfrm>
              <a:off x="9371786" y="1655430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3</a:t>
              </a:r>
            </a:p>
          </p:txBody>
        </p:sp>
        <p:sp>
          <p:nvSpPr>
            <p:cNvPr id="89" name="Rounded Rectangle 30">
              <a:extLst>
                <a:ext uri="{FF2B5EF4-FFF2-40B4-BE49-F238E27FC236}">
                  <a16:creationId xmlns:a16="http://schemas.microsoft.com/office/drawing/2014/main" id="{B60C0166-D7A6-A946-D382-629B0375B036}"/>
                </a:ext>
              </a:extLst>
            </p:cNvPr>
            <p:cNvSpPr/>
            <p:nvPr/>
          </p:nvSpPr>
          <p:spPr>
            <a:xfrm>
              <a:off x="8256424" y="3630063"/>
              <a:ext cx="3507075" cy="103184"/>
            </a:xfrm>
            <a:prstGeom prst="roundRect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33E8779-EC24-F94D-A941-54980872021B}"/>
              </a:ext>
            </a:extLst>
          </p:cNvPr>
          <p:cNvGrpSpPr/>
          <p:nvPr/>
        </p:nvGrpSpPr>
        <p:grpSpPr>
          <a:xfrm>
            <a:off x="497632" y="4269829"/>
            <a:ext cx="3667967" cy="2155820"/>
            <a:chOff x="497632" y="4037599"/>
            <a:chExt cx="3667967" cy="21558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80B3C01-E023-CE51-1A62-77E8F23EFBAB}"/>
                </a:ext>
              </a:extLst>
            </p:cNvPr>
            <p:cNvSpPr txBox="1"/>
            <p:nvPr/>
          </p:nvSpPr>
          <p:spPr>
            <a:xfrm>
              <a:off x="497632" y="4696913"/>
              <a:ext cx="3667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it-IT" sz="1400" dirty="0"/>
                <a:t>Core I</a:t>
              </a:r>
            </a:p>
            <a:p>
              <a:r>
                <a:rPr lang="it-IT" sz="1400" dirty="0"/>
                <a:t>Core II</a:t>
              </a:r>
            </a:p>
            <a:p>
              <a:r>
                <a:rPr lang="it-IT" sz="1400" dirty="0"/>
                <a:t>Generic Elective III</a:t>
              </a:r>
            </a:p>
            <a:p>
              <a:r>
                <a:rPr lang="it-IT" sz="1400" dirty="0"/>
                <a:t>Discipline-Specific Elective II</a:t>
              </a:r>
            </a:p>
            <a:p>
              <a:r>
                <a:rPr lang="it-IT" sz="1400" dirty="0"/>
                <a:t>Skill Enhancement Course I</a:t>
              </a:r>
            </a:p>
            <a:p>
              <a:r>
                <a:rPr lang="it-IT" sz="1400" dirty="0"/>
                <a:t>Skill Enhancement Course II</a:t>
              </a: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47771DE-879C-B7B6-5C54-52EFD57E6298}"/>
                </a:ext>
              </a:extLst>
            </p:cNvPr>
            <p:cNvSpPr/>
            <p:nvPr/>
          </p:nvSpPr>
          <p:spPr>
            <a:xfrm>
              <a:off x="522125" y="4037599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500E0743-4659-E23E-1692-481E632436DC}"/>
                </a:ext>
              </a:extLst>
            </p:cNvPr>
            <p:cNvSpPr/>
            <p:nvPr/>
          </p:nvSpPr>
          <p:spPr>
            <a:xfrm>
              <a:off x="1376855" y="4037599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F93090E-E95C-A1CF-BC80-4D7A0EB435D9}"/>
                </a:ext>
              </a:extLst>
            </p:cNvPr>
            <p:cNvSpPr txBox="1"/>
            <p:nvPr/>
          </p:nvSpPr>
          <p:spPr>
            <a:xfrm>
              <a:off x="775311" y="40974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58CDE8-45F1-2165-F951-C9F94091B89B}"/>
                </a:ext>
              </a:extLst>
            </p:cNvPr>
            <p:cNvSpPr txBox="1"/>
            <p:nvPr/>
          </p:nvSpPr>
          <p:spPr>
            <a:xfrm>
              <a:off x="1646075" y="4115602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4</a:t>
              </a:r>
            </a:p>
          </p:txBody>
        </p:sp>
        <p:sp>
          <p:nvSpPr>
            <p:cNvPr id="96" name="Rounded Rectangle 18">
              <a:extLst>
                <a:ext uri="{FF2B5EF4-FFF2-40B4-BE49-F238E27FC236}">
                  <a16:creationId xmlns:a16="http://schemas.microsoft.com/office/drawing/2014/main" id="{541F2530-8C1F-1812-D253-965D126EAB12}"/>
                </a:ext>
              </a:extLst>
            </p:cNvPr>
            <p:cNvSpPr/>
            <p:nvPr/>
          </p:nvSpPr>
          <p:spPr>
            <a:xfrm>
              <a:off x="530713" y="6090235"/>
              <a:ext cx="3507075" cy="103184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F1A49BF-109A-1E48-0700-12858BC8DA00}"/>
              </a:ext>
            </a:extLst>
          </p:cNvPr>
          <p:cNvGrpSpPr/>
          <p:nvPr/>
        </p:nvGrpSpPr>
        <p:grpSpPr>
          <a:xfrm>
            <a:off x="4379750" y="4269829"/>
            <a:ext cx="3687016" cy="2155820"/>
            <a:chOff x="4379750" y="4037599"/>
            <a:chExt cx="3687016" cy="215582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DF58F3B-4E8F-F422-DE11-CACB8A94E455}"/>
                </a:ext>
              </a:extLst>
            </p:cNvPr>
            <p:cNvSpPr txBox="1"/>
            <p:nvPr/>
          </p:nvSpPr>
          <p:spPr>
            <a:xfrm>
              <a:off x="4398800" y="4682399"/>
              <a:ext cx="36679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400" dirty="0"/>
                <a:t>Core I</a:t>
              </a:r>
            </a:p>
            <a:p>
              <a:r>
                <a:rPr lang="en-US" sz="1400" dirty="0"/>
                <a:t>Core II</a:t>
              </a:r>
            </a:p>
            <a:p>
              <a:r>
                <a:rPr lang="en-US" sz="1400" dirty="0"/>
                <a:t>Generic Elective IV</a:t>
              </a:r>
            </a:p>
            <a:p>
              <a:r>
                <a:rPr lang="en-US" sz="1400" dirty="0"/>
                <a:t>Discipline-Specific Elective III</a:t>
              </a:r>
            </a:p>
            <a:p>
              <a:r>
                <a:rPr lang="en-US" sz="1400" dirty="0"/>
                <a:t>Skill Enhancement Course III</a:t>
              </a:r>
            </a:p>
            <a:p>
              <a:r>
                <a:rPr lang="en-US" sz="1400" dirty="0"/>
                <a:t>Term Paper or a course from GE basket</a:t>
              </a:r>
            </a:p>
          </p:txBody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17437338-7DDB-7B83-3CBA-973C7E2B99EB}"/>
                </a:ext>
              </a:extLst>
            </p:cNvPr>
            <p:cNvSpPr/>
            <p:nvPr/>
          </p:nvSpPr>
          <p:spPr>
            <a:xfrm>
              <a:off x="4379750" y="4037599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EEECE1">
                <a:lumMod val="1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01C168DF-0EB4-6F1D-B0CA-512AFAF81CFC}"/>
                </a:ext>
              </a:extLst>
            </p:cNvPr>
            <p:cNvSpPr/>
            <p:nvPr/>
          </p:nvSpPr>
          <p:spPr>
            <a:xfrm>
              <a:off x="5234480" y="4037599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8AEFEA2-5925-4567-6834-39A0E612779F}"/>
                </a:ext>
              </a:extLst>
            </p:cNvPr>
            <p:cNvSpPr txBox="1"/>
            <p:nvPr/>
          </p:nvSpPr>
          <p:spPr>
            <a:xfrm>
              <a:off x="4632936" y="40974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39C2445-ACD8-B284-7D97-139217F5CE2D}"/>
                </a:ext>
              </a:extLst>
            </p:cNvPr>
            <p:cNvSpPr txBox="1"/>
            <p:nvPr/>
          </p:nvSpPr>
          <p:spPr>
            <a:xfrm>
              <a:off x="5503700" y="4115602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5</a:t>
              </a:r>
            </a:p>
          </p:txBody>
        </p:sp>
        <p:sp>
          <p:nvSpPr>
            <p:cNvPr id="103" name="Rounded Rectangle 24">
              <a:extLst>
                <a:ext uri="{FF2B5EF4-FFF2-40B4-BE49-F238E27FC236}">
                  <a16:creationId xmlns:a16="http://schemas.microsoft.com/office/drawing/2014/main" id="{1295EAE9-F4B5-7C9F-11D5-FC171EEE18BF}"/>
                </a:ext>
              </a:extLst>
            </p:cNvPr>
            <p:cNvSpPr/>
            <p:nvPr/>
          </p:nvSpPr>
          <p:spPr>
            <a:xfrm>
              <a:off x="4388338" y="6090235"/>
              <a:ext cx="3507075" cy="103184"/>
            </a:xfrm>
            <a:prstGeom prst="roundRect">
              <a:avLst/>
            </a:prstGeom>
            <a:solidFill>
              <a:srgbClr val="EEECE1">
                <a:lumMod val="2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A678333-3FD5-48A5-A9FD-7867C3A390E1}"/>
              </a:ext>
            </a:extLst>
          </p:cNvPr>
          <p:cNvGrpSpPr/>
          <p:nvPr/>
        </p:nvGrpSpPr>
        <p:grpSpPr>
          <a:xfrm>
            <a:off x="8266886" y="4269829"/>
            <a:ext cx="3519233" cy="2155820"/>
            <a:chOff x="8266886" y="4037599"/>
            <a:chExt cx="3519233" cy="215582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3B1B572-8A07-9261-C271-4C8181A0E9B5}"/>
                </a:ext>
              </a:extLst>
            </p:cNvPr>
            <p:cNvSpPr txBox="1"/>
            <p:nvPr/>
          </p:nvSpPr>
          <p:spPr>
            <a:xfrm>
              <a:off x="8299967" y="4696913"/>
              <a:ext cx="34861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7800" marR="0" lvl="0" indent="-177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IN" sz="1400" dirty="0"/>
                <a:t>Core I</a:t>
              </a:r>
            </a:p>
            <a:p>
              <a:r>
                <a:rPr lang="en-IN" sz="1400" dirty="0"/>
                <a:t>Core II</a:t>
              </a:r>
            </a:p>
            <a:p>
              <a:r>
                <a:rPr lang="en-IN" sz="1400" dirty="0"/>
                <a:t>Discipline-Specific Elective IV</a:t>
              </a:r>
            </a:p>
            <a:p>
              <a:r>
                <a:rPr lang="en-IN" sz="1400" dirty="0"/>
                <a:t>Skill Enhancement Course IV</a:t>
              </a:r>
            </a:p>
            <a:p>
              <a:r>
                <a:rPr lang="en-IN" sz="1400" dirty="0"/>
                <a:t>Capstone Project or 2 courses from GE basket</a:t>
              </a:r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7FC44C32-349F-0675-7DFB-64A11086B26E}"/>
                </a:ext>
              </a:extLst>
            </p:cNvPr>
            <p:cNvSpPr/>
            <p:nvPr/>
          </p:nvSpPr>
          <p:spPr>
            <a:xfrm>
              <a:off x="8266886" y="4037599"/>
              <a:ext cx="996500" cy="642937"/>
            </a:xfrm>
            <a:custGeom>
              <a:avLst/>
              <a:gdLst>
                <a:gd name="connsiteX0" fmla="*/ 107158 w 996500"/>
                <a:gd name="connsiteY0" fmla="*/ 0 h 642937"/>
                <a:gd name="connsiteX1" fmla="*/ 996500 w 996500"/>
                <a:gd name="connsiteY1" fmla="*/ 0 h 642937"/>
                <a:gd name="connsiteX2" fmla="*/ 835679 w 996500"/>
                <a:gd name="connsiteY2" fmla="*/ 642937 h 642937"/>
                <a:gd name="connsiteX3" fmla="*/ 0 w 996500"/>
                <a:gd name="connsiteY3" fmla="*/ 642937 h 642937"/>
                <a:gd name="connsiteX4" fmla="*/ 0 w 996500"/>
                <a:gd name="connsiteY4" fmla="*/ 107158 h 642937"/>
                <a:gd name="connsiteX5" fmla="*/ 107158 w 996500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500" h="642937">
                  <a:moveTo>
                    <a:pt x="107158" y="0"/>
                  </a:moveTo>
                  <a:lnTo>
                    <a:pt x="996500" y="0"/>
                  </a:lnTo>
                  <a:lnTo>
                    <a:pt x="835679" y="642937"/>
                  </a:lnTo>
                  <a:lnTo>
                    <a:pt x="0" y="642937"/>
                  </a:lnTo>
                  <a:lnTo>
                    <a:pt x="0" y="107158"/>
                  </a:lnTo>
                  <a:cubicBezTo>
                    <a:pt x="0" y="47976"/>
                    <a:pt x="47976" y="0"/>
                    <a:pt x="107158" y="0"/>
                  </a:cubicBezTo>
                  <a:close/>
                </a:path>
              </a:pathLst>
            </a:custGeom>
            <a:solidFill>
              <a:srgbClr val="4BACC6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23E78A62-6145-18BF-8134-4262E0206DA5}"/>
                </a:ext>
              </a:extLst>
            </p:cNvPr>
            <p:cNvSpPr/>
            <p:nvPr/>
          </p:nvSpPr>
          <p:spPr>
            <a:xfrm>
              <a:off x="9121616" y="4037599"/>
              <a:ext cx="2650471" cy="642937"/>
            </a:xfrm>
            <a:custGeom>
              <a:avLst/>
              <a:gdLst>
                <a:gd name="connsiteX0" fmla="*/ 160821 w 2650471"/>
                <a:gd name="connsiteY0" fmla="*/ 0 h 642937"/>
                <a:gd name="connsiteX1" fmla="*/ 2543313 w 2650471"/>
                <a:gd name="connsiteY1" fmla="*/ 0 h 642937"/>
                <a:gd name="connsiteX2" fmla="*/ 2650471 w 2650471"/>
                <a:gd name="connsiteY2" fmla="*/ 107158 h 642937"/>
                <a:gd name="connsiteX3" fmla="*/ 2650471 w 2650471"/>
                <a:gd name="connsiteY3" fmla="*/ 642937 h 642937"/>
                <a:gd name="connsiteX4" fmla="*/ 0 w 2650471"/>
                <a:gd name="connsiteY4" fmla="*/ 642937 h 642937"/>
                <a:gd name="connsiteX5" fmla="*/ 160821 w 2650471"/>
                <a:gd name="connsiteY5" fmla="*/ 0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0471" h="642937">
                  <a:moveTo>
                    <a:pt x="160821" y="0"/>
                  </a:moveTo>
                  <a:lnTo>
                    <a:pt x="2543313" y="0"/>
                  </a:lnTo>
                  <a:cubicBezTo>
                    <a:pt x="2602495" y="0"/>
                    <a:pt x="2650471" y="47976"/>
                    <a:pt x="2650471" y="107158"/>
                  </a:cubicBezTo>
                  <a:lnTo>
                    <a:pt x="2650471" y="642937"/>
                  </a:lnTo>
                  <a:lnTo>
                    <a:pt x="0" y="642937"/>
                  </a:lnTo>
                  <a:lnTo>
                    <a:pt x="160821" y="0"/>
                  </a:lnTo>
                  <a:close/>
                </a:path>
              </a:pathLst>
            </a:custGeom>
            <a:solidFill>
              <a:srgbClr val="4BACC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BA487BC-36A1-1A55-F0EC-D977C80ED475}"/>
                </a:ext>
              </a:extLst>
            </p:cNvPr>
            <p:cNvSpPr txBox="1"/>
            <p:nvPr/>
          </p:nvSpPr>
          <p:spPr>
            <a:xfrm>
              <a:off x="8520072" y="40974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98735D9-7D54-2505-5E48-93E1C117D1CA}"/>
                </a:ext>
              </a:extLst>
            </p:cNvPr>
            <p:cNvSpPr txBox="1"/>
            <p:nvPr/>
          </p:nvSpPr>
          <p:spPr>
            <a:xfrm>
              <a:off x="9390836" y="4115602"/>
              <a:ext cx="984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</a:rPr>
                <a:t>Term 6</a:t>
              </a:r>
            </a:p>
          </p:txBody>
        </p:sp>
        <p:sp>
          <p:nvSpPr>
            <p:cNvPr id="110" name="Rounded Rectangle 30">
              <a:extLst>
                <a:ext uri="{FF2B5EF4-FFF2-40B4-BE49-F238E27FC236}">
                  <a16:creationId xmlns:a16="http://schemas.microsoft.com/office/drawing/2014/main" id="{2C6E06B7-E2E2-B295-F94D-4DC970FF8D8E}"/>
                </a:ext>
              </a:extLst>
            </p:cNvPr>
            <p:cNvSpPr/>
            <p:nvPr/>
          </p:nvSpPr>
          <p:spPr>
            <a:xfrm>
              <a:off x="8275474" y="6090235"/>
              <a:ext cx="3507075" cy="103184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CBCF29E2-D4C5-4FA1-38C4-4C856F6EA3FE}"/>
              </a:ext>
            </a:extLst>
          </p:cNvPr>
          <p:cNvSpPr/>
          <p:nvPr/>
        </p:nvSpPr>
        <p:spPr>
          <a:xfrm>
            <a:off x="701839" y="1882346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A70A6490-8D51-F111-D9BC-8CF4CF39B72D}"/>
              </a:ext>
            </a:extLst>
          </p:cNvPr>
          <p:cNvSpPr/>
          <p:nvPr/>
        </p:nvSpPr>
        <p:spPr>
          <a:xfrm>
            <a:off x="4559465" y="1902525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Partial Circle 113">
            <a:extLst>
              <a:ext uri="{FF2B5EF4-FFF2-40B4-BE49-F238E27FC236}">
                <a16:creationId xmlns:a16="http://schemas.microsoft.com/office/drawing/2014/main" id="{245E1EC7-C80C-0EE7-43A5-62F9560B9A65}"/>
              </a:ext>
            </a:extLst>
          </p:cNvPr>
          <p:cNvSpPr/>
          <p:nvPr/>
        </p:nvSpPr>
        <p:spPr>
          <a:xfrm rot="3600000">
            <a:off x="4567779" y="1902524"/>
            <a:ext cx="457200" cy="457200"/>
          </a:xfrm>
          <a:prstGeom prst="pie">
            <a:avLst>
              <a:gd name="adj1" fmla="val 12696450"/>
              <a:gd name="adj2" fmla="val 19857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CA56855B-0EBA-AE35-4A1F-028108D0F985}"/>
              </a:ext>
            </a:extLst>
          </p:cNvPr>
          <p:cNvSpPr/>
          <p:nvPr/>
        </p:nvSpPr>
        <p:spPr>
          <a:xfrm>
            <a:off x="8446599" y="1914149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5135948E-15D4-14F2-C42A-5755ABC52AA6}"/>
              </a:ext>
            </a:extLst>
          </p:cNvPr>
          <p:cNvSpPr/>
          <p:nvPr/>
        </p:nvSpPr>
        <p:spPr>
          <a:xfrm rot="3600000">
            <a:off x="8454453" y="1914149"/>
            <a:ext cx="457200" cy="457200"/>
          </a:xfrm>
          <a:prstGeom prst="pie">
            <a:avLst>
              <a:gd name="adj1" fmla="val 12696450"/>
              <a:gd name="adj2" fmla="val 18426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7140F045-BC77-35C2-83FB-552CA47ECAAC}"/>
              </a:ext>
            </a:extLst>
          </p:cNvPr>
          <p:cNvSpPr/>
          <p:nvPr/>
        </p:nvSpPr>
        <p:spPr>
          <a:xfrm>
            <a:off x="712396" y="4365390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Partial Circle 119">
            <a:extLst>
              <a:ext uri="{FF2B5EF4-FFF2-40B4-BE49-F238E27FC236}">
                <a16:creationId xmlns:a16="http://schemas.microsoft.com/office/drawing/2014/main" id="{87141251-F968-9D00-F9E4-E58FAB4BE3EF}"/>
              </a:ext>
            </a:extLst>
          </p:cNvPr>
          <p:cNvSpPr/>
          <p:nvPr/>
        </p:nvSpPr>
        <p:spPr>
          <a:xfrm rot="3600000">
            <a:off x="714661" y="4366025"/>
            <a:ext cx="457200" cy="457200"/>
          </a:xfrm>
          <a:prstGeom prst="pie">
            <a:avLst>
              <a:gd name="adj1" fmla="val 12696450"/>
              <a:gd name="adj2" fmla="val 42539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864F5A6B-44A2-5C77-AAC0-56C8122B136A}"/>
              </a:ext>
            </a:extLst>
          </p:cNvPr>
          <p:cNvSpPr/>
          <p:nvPr/>
        </p:nvSpPr>
        <p:spPr>
          <a:xfrm>
            <a:off x="4559465" y="4352297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Partial Circle 121">
            <a:extLst>
              <a:ext uri="{FF2B5EF4-FFF2-40B4-BE49-F238E27FC236}">
                <a16:creationId xmlns:a16="http://schemas.microsoft.com/office/drawing/2014/main" id="{1293EA41-9430-3C8B-9FFD-BAF771FFC850}"/>
              </a:ext>
            </a:extLst>
          </p:cNvPr>
          <p:cNvSpPr/>
          <p:nvPr/>
        </p:nvSpPr>
        <p:spPr>
          <a:xfrm rot="3600000">
            <a:off x="4561332" y="4351758"/>
            <a:ext cx="460907" cy="463655"/>
          </a:xfrm>
          <a:prstGeom prst="pie">
            <a:avLst>
              <a:gd name="adj1" fmla="val 12696450"/>
              <a:gd name="adj2" fmla="val 7747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139CBBCE-4B45-7F2E-785F-3DB6002DF2D0}"/>
              </a:ext>
            </a:extLst>
          </p:cNvPr>
          <p:cNvSpPr/>
          <p:nvPr/>
        </p:nvSpPr>
        <p:spPr>
          <a:xfrm>
            <a:off x="8454454" y="4382003"/>
            <a:ext cx="457200" cy="457200"/>
          </a:xfrm>
          <a:prstGeom prst="flowChartConnector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tial Circle 124">
            <a:extLst>
              <a:ext uri="{FF2B5EF4-FFF2-40B4-BE49-F238E27FC236}">
                <a16:creationId xmlns:a16="http://schemas.microsoft.com/office/drawing/2014/main" id="{73FE3D77-759C-D584-AFCD-BAD2D5164DBC}"/>
              </a:ext>
            </a:extLst>
          </p:cNvPr>
          <p:cNvSpPr/>
          <p:nvPr/>
        </p:nvSpPr>
        <p:spPr>
          <a:xfrm rot="3600000">
            <a:off x="701839" y="1880663"/>
            <a:ext cx="457200" cy="457200"/>
          </a:xfrm>
          <a:prstGeom prst="pie">
            <a:avLst>
              <a:gd name="adj1" fmla="val 12696450"/>
              <a:gd name="adj2" fmla="val 164254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7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45EA3D-2399-361B-3787-1C1A1689599D}"/>
              </a:ext>
            </a:extLst>
          </p:cNvPr>
          <p:cNvSpPr/>
          <p:nvPr/>
        </p:nvSpPr>
        <p:spPr>
          <a:xfrm>
            <a:off x="3062514" y="0"/>
            <a:ext cx="9129488" cy="6858000"/>
          </a:xfrm>
          <a:custGeom>
            <a:avLst/>
            <a:gdLst>
              <a:gd name="connsiteX0" fmla="*/ 4905828 w 8548916"/>
              <a:gd name="connsiteY0" fmla="*/ 0 h 6858000"/>
              <a:gd name="connsiteX1" fmla="*/ 8548916 w 8548916"/>
              <a:gd name="connsiteY1" fmla="*/ 0 h 6858000"/>
              <a:gd name="connsiteX2" fmla="*/ 8548916 w 8548916"/>
              <a:gd name="connsiteY2" fmla="*/ 6858000 h 6858000"/>
              <a:gd name="connsiteX3" fmla="*/ 0 w 8548916"/>
              <a:gd name="connsiteY3" fmla="*/ 6858000 h 6858000"/>
              <a:gd name="connsiteX4" fmla="*/ 0 w 8548916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8916" h="6858000">
                <a:moveTo>
                  <a:pt x="4905828" y="0"/>
                </a:moveTo>
                <a:lnTo>
                  <a:pt x="8548916" y="0"/>
                </a:lnTo>
                <a:lnTo>
                  <a:pt x="8548916" y="6858000"/>
                </a:lnTo>
                <a:lnTo>
                  <a:pt x="0" y="6858000"/>
                </a:lnTo>
                <a:lnTo>
                  <a:pt x="0" y="6857999"/>
                </a:lnTo>
                <a:close/>
              </a:path>
            </a:pathLst>
          </a:custGeom>
          <a:solidFill>
            <a:srgbClr val="F682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2EDEBF-9502-102D-4456-2B7D3AC39C51}"/>
              </a:ext>
            </a:extLst>
          </p:cNvPr>
          <p:cNvSpPr/>
          <p:nvPr/>
        </p:nvSpPr>
        <p:spPr>
          <a:xfrm>
            <a:off x="4711053" y="497184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C32F5A7-5297-D34F-1C1B-D8BA1182876A}"/>
              </a:ext>
            </a:extLst>
          </p:cNvPr>
          <p:cNvSpPr/>
          <p:nvPr/>
        </p:nvSpPr>
        <p:spPr>
          <a:xfrm>
            <a:off x="7648209" y="497184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168DA22-8C93-63E5-49BD-95C1EBEBC0A3}"/>
              </a:ext>
            </a:extLst>
          </p:cNvPr>
          <p:cNvSpPr/>
          <p:nvPr/>
        </p:nvSpPr>
        <p:spPr>
          <a:xfrm>
            <a:off x="6179631" y="497184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DD111A6-A651-977A-7ACB-3BCD4F796569}"/>
              </a:ext>
            </a:extLst>
          </p:cNvPr>
          <p:cNvSpPr/>
          <p:nvPr/>
        </p:nvSpPr>
        <p:spPr>
          <a:xfrm>
            <a:off x="9116787" y="497184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AD69231-5554-6657-B730-58526AA189DF}"/>
              </a:ext>
            </a:extLst>
          </p:cNvPr>
          <p:cNvSpPr/>
          <p:nvPr/>
        </p:nvSpPr>
        <p:spPr>
          <a:xfrm>
            <a:off x="10585364" y="497184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DF13EB3-BD37-A838-4F95-7B8B4F1503F7}"/>
              </a:ext>
            </a:extLst>
          </p:cNvPr>
          <p:cNvSpPr/>
          <p:nvPr/>
        </p:nvSpPr>
        <p:spPr>
          <a:xfrm>
            <a:off x="7650743" y="396959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F7FA98C-DE07-49A4-E8C9-2AAAB855D402}"/>
              </a:ext>
            </a:extLst>
          </p:cNvPr>
          <p:cNvSpPr/>
          <p:nvPr/>
        </p:nvSpPr>
        <p:spPr>
          <a:xfrm>
            <a:off x="6182165" y="396959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07E6735-422B-93E8-8959-2CC8D0DA5258}"/>
              </a:ext>
            </a:extLst>
          </p:cNvPr>
          <p:cNvSpPr/>
          <p:nvPr/>
        </p:nvSpPr>
        <p:spPr>
          <a:xfrm>
            <a:off x="9119321" y="396959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60AC19A-C178-9F06-416A-D9E9228E2EFE}"/>
              </a:ext>
            </a:extLst>
          </p:cNvPr>
          <p:cNvSpPr/>
          <p:nvPr/>
        </p:nvSpPr>
        <p:spPr>
          <a:xfrm>
            <a:off x="10587898" y="396959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9A122A3E-1AA5-1589-9F9D-67912B3A39BA}"/>
              </a:ext>
            </a:extLst>
          </p:cNvPr>
          <p:cNvSpPr/>
          <p:nvPr/>
        </p:nvSpPr>
        <p:spPr>
          <a:xfrm>
            <a:off x="7653277" y="296733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F1B37A5-041A-1AF6-4A28-87C309264DE0}"/>
              </a:ext>
            </a:extLst>
          </p:cNvPr>
          <p:cNvSpPr/>
          <p:nvPr/>
        </p:nvSpPr>
        <p:spPr>
          <a:xfrm>
            <a:off x="6184699" y="296733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A9C6B13-7A19-4BB0-AA13-B5DB0FC7AC3E}"/>
              </a:ext>
            </a:extLst>
          </p:cNvPr>
          <p:cNvSpPr/>
          <p:nvPr/>
        </p:nvSpPr>
        <p:spPr>
          <a:xfrm>
            <a:off x="9121855" y="296733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C48F637-5A20-1C85-F200-9F49A44A35AE}"/>
              </a:ext>
            </a:extLst>
          </p:cNvPr>
          <p:cNvSpPr/>
          <p:nvPr/>
        </p:nvSpPr>
        <p:spPr>
          <a:xfrm>
            <a:off x="10590432" y="296733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5B99AB13-850E-DCD1-4477-7CB608D8AD99}"/>
              </a:ext>
            </a:extLst>
          </p:cNvPr>
          <p:cNvSpPr/>
          <p:nvPr/>
        </p:nvSpPr>
        <p:spPr>
          <a:xfrm>
            <a:off x="7655811" y="196508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BABFA52-68A4-993A-D3A5-192B675221BC}"/>
              </a:ext>
            </a:extLst>
          </p:cNvPr>
          <p:cNvSpPr/>
          <p:nvPr/>
        </p:nvSpPr>
        <p:spPr>
          <a:xfrm>
            <a:off x="9124389" y="196508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4204C119-6B24-420B-7FED-420DD273C209}"/>
              </a:ext>
            </a:extLst>
          </p:cNvPr>
          <p:cNvSpPr/>
          <p:nvPr/>
        </p:nvSpPr>
        <p:spPr>
          <a:xfrm>
            <a:off x="10592966" y="1965081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34BAFAD0-4464-3002-0F2D-1A7A178E3E92}"/>
              </a:ext>
            </a:extLst>
          </p:cNvPr>
          <p:cNvSpPr/>
          <p:nvPr/>
        </p:nvSpPr>
        <p:spPr>
          <a:xfrm>
            <a:off x="7658345" y="96282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947C04F3-CD4F-0F14-FA26-4ED828F5B5DD}"/>
              </a:ext>
            </a:extLst>
          </p:cNvPr>
          <p:cNvSpPr/>
          <p:nvPr/>
        </p:nvSpPr>
        <p:spPr>
          <a:xfrm>
            <a:off x="9126923" y="96282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BB3E4D78-9F1B-79FB-0833-C012D52DBC29}"/>
              </a:ext>
            </a:extLst>
          </p:cNvPr>
          <p:cNvSpPr/>
          <p:nvPr/>
        </p:nvSpPr>
        <p:spPr>
          <a:xfrm>
            <a:off x="10595500" y="962826"/>
            <a:ext cx="1371600" cy="914400"/>
          </a:xfrm>
          <a:prstGeom prst="roundRect">
            <a:avLst>
              <a:gd name="adj" fmla="val 13195"/>
            </a:avLst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2" descr="Google Slides PNG Logo Free Download - Free Transparent PNG Logos">
            <a:extLst>
              <a:ext uri="{FF2B5EF4-FFF2-40B4-BE49-F238E27FC236}">
                <a16:creationId xmlns:a16="http://schemas.microsoft.com/office/drawing/2014/main" id="{C7D589F3-BB67-5169-93E2-6AE25CE3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85" y="4940665"/>
            <a:ext cx="970535" cy="93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4" descr="spss-1-logo-png-transparent - Rens van de Schoot">
            <a:extLst>
              <a:ext uri="{FF2B5EF4-FFF2-40B4-BE49-F238E27FC236}">
                <a16:creationId xmlns:a16="http://schemas.microsoft.com/office/drawing/2014/main" id="{80098674-A436-FB01-CDB7-FE4F288DB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0555"/>
          <a:stretch/>
        </p:blipFill>
        <p:spPr bwMode="auto">
          <a:xfrm>
            <a:off x="9332255" y="1262363"/>
            <a:ext cx="955868" cy="37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8">
            <a:extLst>
              <a:ext uri="{FF2B5EF4-FFF2-40B4-BE49-F238E27FC236}">
                <a16:creationId xmlns:a16="http://schemas.microsoft.com/office/drawing/2014/main" id="{0226493A-9A1D-97F7-7A29-60B29197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215" y="2190243"/>
            <a:ext cx="1297624" cy="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904DA318-3943-BA85-B111-71F4CE485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009" y="2238078"/>
            <a:ext cx="1203730" cy="476790"/>
          </a:xfrm>
          <a:prstGeom prst="rect">
            <a:avLst/>
          </a:prstGeom>
        </p:spPr>
      </p:pic>
      <p:pic>
        <p:nvPicPr>
          <p:cNvPr id="140" name="Picture 10" descr="Download Python Logo Free PNG photo images and clipart | FreePNGImg">
            <a:extLst>
              <a:ext uri="{FF2B5EF4-FFF2-40B4-BE49-F238E27FC236}">
                <a16:creationId xmlns:a16="http://schemas.microsoft.com/office/drawing/2014/main" id="{E08207F2-EC6A-AC0A-08AD-69DABFFFB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t="18546" r="12664" b="15948"/>
          <a:stretch/>
        </p:blipFill>
        <p:spPr bwMode="auto">
          <a:xfrm>
            <a:off x="7860635" y="1993372"/>
            <a:ext cx="102508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2" descr="Tableau full logo transparent PNG - StickPNG">
            <a:extLst>
              <a:ext uri="{FF2B5EF4-FFF2-40B4-BE49-F238E27FC236}">
                <a16:creationId xmlns:a16="http://schemas.microsoft.com/office/drawing/2014/main" id="{566F23B6-46DE-7F02-46CE-B3ADE5840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22" y="3071523"/>
            <a:ext cx="1193893" cy="67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4" descr="Power BI Logo, symbol, meaning, history, PNG, brand">
            <a:extLst>
              <a:ext uri="{FF2B5EF4-FFF2-40B4-BE49-F238E27FC236}">
                <a16:creationId xmlns:a16="http://schemas.microsoft.com/office/drawing/2014/main" id="{0C3D9DD4-F768-DB32-C555-3F1F75C21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6" r="26312"/>
          <a:stretch/>
        </p:blipFill>
        <p:spPr bwMode="auto">
          <a:xfrm>
            <a:off x="7994943" y="3052624"/>
            <a:ext cx="678132" cy="7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6" descr="O Que É Google Data Studio e Como Usar | Eficaz Blog">
            <a:extLst>
              <a:ext uri="{FF2B5EF4-FFF2-40B4-BE49-F238E27FC236}">
                <a16:creationId xmlns:a16="http://schemas.microsoft.com/office/drawing/2014/main" id="{DBA62BBA-6EA0-653C-E14C-6E9D66608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3594">
                        <a14:foregroundMark x1="10142" y1="43013" x2="8828" y2="43333"/>
                        <a14:foregroundMark x1="8828" y1="43333" x2="6250" y2="50694"/>
                        <a14:foregroundMark x1="6250" y1="50694" x2="9517" y2="57006"/>
                        <a14:foregroundMark x1="13881" y1="58910" x2="14609" y2="66528"/>
                        <a14:foregroundMark x1="14609" y1="66528" x2="18125" y2="71528"/>
                        <a14:foregroundMark x1="55457" y1="73825" x2="57426" y2="73946"/>
                        <a14:foregroundMark x1="48117" y1="73373" x2="49948" y2="73486"/>
                        <a14:foregroundMark x1="18125" y1="71528" x2="36322" y2="72648"/>
                        <a14:foregroundMark x1="82061" y1="69645" x2="92734" y2="67639"/>
                        <a14:foregroundMark x1="62708" y1="73284" x2="72781" y2="71390"/>
                        <a14:foregroundMark x1="92734" y1="67639" x2="93594" y2="60278"/>
                        <a14:foregroundMark x1="93594" y1="60278" x2="87734" y2="53889"/>
                        <a14:foregroundMark x1="87734" y1="53889" x2="77385" y2="49366"/>
                        <a14:foregroundMark x1="71894" y1="41737" x2="69141" y2="32778"/>
                        <a14:foregroundMark x1="69141" y1="32778" x2="63516" y2="29722"/>
                        <a14:foregroundMark x1="63516" y1="29722" x2="58696" y2="30185"/>
                        <a14:foregroundMark x1="31173" y1="29729" x2="20313" y2="28889"/>
                        <a14:foregroundMark x1="45349" y1="30824" x2="33017" y2="29871"/>
                        <a14:foregroundMark x1="20313" y1="28889" x2="15234" y2="29444"/>
                        <a14:foregroundMark x1="15234" y1="29444" x2="14352" y2="35813"/>
                        <a14:foregroundMark x1="13984" y1="38472" x2="14390" y2="41048"/>
                        <a14:foregroundMark x1="37813" y1="57222" x2="38125" y2="65278"/>
                        <a14:foregroundMark x1="38125" y1="65278" x2="39922" y2="58472"/>
                        <a14:foregroundMark x1="39922" y1="58472" x2="36563" y2="56111"/>
                        <a14:foregroundMark x1="47344" y1="41667" x2="47344" y2="41944"/>
                        <a14:foregroundMark x1="55469" y1="41111" x2="54531" y2="41111"/>
                        <a14:foregroundMark x1="68125" y1="55000" x2="66953" y2="63333"/>
                        <a14:foregroundMark x1="66953" y1="63333" x2="69724" y2="66946"/>
                        <a14:foregroundMark x1="70280" y1="66873" x2="68438" y2="56667"/>
                        <a14:foregroundMark x1="80313" y1="61389" x2="79951" y2="61756"/>
                        <a14:foregroundMark x1="21094" y1="31667" x2="16641" y2="36944"/>
                        <a14:foregroundMark x1="17820" y1="38125" x2="22188" y2="42500"/>
                        <a14:foregroundMark x1="16641" y1="36944" x2="17795" y2="38100"/>
                        <a14:foregroundMark x1="22188" y1="42500" x2="25767" y2="42375"/>
                        <a14:foregroundMark x1="26172" y1="42361" x2="26461" y2="42158"/>
                        <a14:foregroundMark x1="29467" y1="38976" x2="25859" y2="33056"/>
                        <a14:foregroundMark x1="25859" y1="33056" x2="21016" y2="29583"/>
                        <a14:foregroundMark x1="21016" y1="29583" x2="17109" y2="32222"/>
                        <a14:foregroundMark x1="17109" y1="32222" x2="16719" y2="32222"/>
                        <a14:foregroundMark x1="44063" y1="57778" x2="43516" y2="65972"/>
                        <a14:foregroundMark x1="43516" y1="65972" x2="47500" y2="64861"/>
                        <a14:foregroundMark x1="47500" y1="64861" x2="45078" y2="58056"/>
                        <a14:foregroundMark x1="45078" y1="58056" x2="44141" y2="57778"/>
                        <a14:foregroundMark x1="50000" y1="56389" x2="49922" y2="64583"/>
                        <a14:foregroundMark x1="49922" y1="64583" x2="51641" y2="66667"/>
                        <a14:foregroundMark x1="47969" y1="38472" x2="47109" y2="46389"/>
                        <a14:foregroundMark x1="47109" y1="46389" x2="49531" y2="40694"/>
                        <a14:foregroundMark x1="49531" y1="40694" x2="47656" y2="38889"/>
                        <a14:foregroundMark x1="59922" y1="38889" x2="60156" y2="45833"/>
                        <a14:foregroundMark x1="60156" y1="45833" x2="62031" y2="39444"/>
                        <a14:foregroundMark x1="62031" y1="39444" x2="61563" y2="50000"/>
                        <a14:foregroundMark x1="61563" y1="50000" x2="58359" y2="49167"/>
                        <a14:foregroundMark x1="53594" y1="58472" x2="57031" y2="63056"/>
                        <a14:foregroundMark x1="57031" y1="63056" x2="53359" y2="65556"/>
                        <a14:foregroundMark x1="53359" y1="65556" x2="56797" y2="64028"/>
                        <a14:backgroundMark x1="32031" y1="30556" x2="30781" y2="40417"/>
                        <a14:backgroundMark x1="30781" y1="40417" x2="27031" y2="43333"/>
                        <a14:backgroundMark x1="27031" y1="43333" x2="23906" y2="50278"/>
                        <a14:backgroundMark x1="23906" y1="50278" x2="30625" y2="60972"/>
                        <a14:backgroundMark x1="30625" y1="60972" x2="31641" y2="69167"/>
                        <a14:backgroundMark x1="31641" y1="69167" x2="35000" y2="61111"/>
                        <a14:backgroundMark x1="35000" y1="61111" x2="34688" y2="33750"/>
                        <a14:backgroundMark x1="34688" y1="33750" x2="31563" y2="29028"/>
                        <a14:backgroundMark x1="31563" y1="29028" x2="32188" y2="29722"/>
                        <a14:backgroundMark x1="53906" y1="40833" x2="54141" y2="41250"/>
                        <a14:backgroundMark x1="54844" y1="40139" x2="54766" y2="40556"/>
                        <a14:backgroundMark x1="54844" y1="40833" x2="54844" y2="40833"/>
                        <a14:backgroundMark x1="68047" y1="41250" x2="67813" y2="41250"/>
                        <a14:backgroundMark x1="79219" y1="61111" x2="78750" y2="60139"/>
                        <a14:backgroundMark x1="79219" y1="59722" x2="76797" y2="59306"/>
                        <a14:backgroundMark x1="80391" y1="63194" x2="78984" y2="61944"/>
                        <a14:backgroundMark x1="34688" y1="69722" x2="40313" y2="69167"/>
                        <a14:backgroundMark x1="40313" y1="69167" x2="45625" y2="69444"/>
                        <a14:backgroundMark x1="45625" y1="69444" x2="55547" y2="73611"/>
                        <a14:backgroundMark x1="55547" y1="73611" x2="51641" y2="76528"/>
                        <a14:backgroundMark x1="51641" y1="76528" x2="36328" y2="70694"/>
                        <a14:backgroundMark x1="36328" y1="70694" x2="35625" y2="70972"/>
                        <a14:backgroundMark x1="59141" y1="65694" x2="59141" y2="67083"/>
                        <a14:backgroundMark x1="57109" y1="70000" x2="57578" y2="70694"/>
                        <a14:backgroundMark x1="60234" y1="69861" x2="59297" y2="71806"/>
                        <a14:backgroundMark x1="60781" y1="67917" x2="65391" y2="69444"/>
                        <a14:backgroundMark x1="65391" y1="69444" x2="69609" y2="68889"/>
                        <a14:backgroundMark x1="69609" y1="68889" x2="81719" y2="70556"/>
                        <a14:backgroundMark x1="81719" y1="70556" x2="74609" y2="77500"/>
                        <a14:backgroundMark x1="74609" y1="77500" x2="57500" y2="74167"/>
                        <a14:backgroundMark x1="57500" y1="74167" x2="60781" y2="68889"/>
                        <a14:backgroundMark x1="60781" y1="68889" x2="61016" y2="68889"/>
                        <a14:backgroundMark x1="73203" y1="41250" x2="73594" y2="49028"/>
                        <a14:backgroundMark x1="73594" y1="49028" x2="77969" y2="52222"/>
                        <a14:backgroundMark x1="77969" y1="52222" x2="75469" y2="44167"/>
                        <a14:backgroundMark x1="75469" y1="44167" x2="73438" y2="42500"/>
                        <a14:backgroundMark x1="46484" y1="30139" x2="58125" y2="34583"/>
                        <a14:backgroundMark x1="58125" y1="34583" x2="62187" y2="34306"/>
                        <a14:backgroundMark x1="62187" y1="34306" x2="57031" y2="30694"/>
                        <a14:backgroundMark x1="57031" y1="30694" x2="45156" y2="30278"/>
                        <a14:backgroundMark x1="8750" y1="39167" x2="13438" y2="43472"/>
                        <a14:backgroundMark x1="13438" y1="43472" x2="17188" y2="40278"/>
                        <a14:backgroundMark x1="17188" y1="40278" x2="11797" y2="34722"/>
                        <a14:backgroundMark x1="11797" y1="34722" x2="9844" y2="40833"/>
                        <a14:backgroundMark x1="8359" y1="59306" x2="13047" y2="57222"/>
                        <a14:backgroundMark x1="13047" y1="57222" x2="9844" y2="5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0" t="29403" r="5344" b="20704"/>
          <a:stretch/>
        </p:blipFill>
        <p:spPr bwMode="auto">
          <a:xfrm>
            <a:off x="10637291" y="4259243"/>
            <a:ext cx="1247165" cy="39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8">
            <a:extLst>
              <a:ext uri="{FF2B5EF4-FFF2-40B4-BE49-F238E27FC236}">
                <a16:creationId xmlns:a16="http://schemas.microsoft.com/office/drawing/2014/main" id="{427DD0AD-0545-9D06-36A0-31D878321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973" y="3081020"/>
            <a:ext cx="589585" cy="73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2" descr="Mailchimp Logo Text transparent PNG - StickPNG">
            <a:extLst>
              <a:ext uri="{FF2B5EF4-FFF2-40B4-BE49-F238E27FC236}">
                <a16:creationId xmlns:a16="http://schemas.microsoft.com/office/drawing/2014/main" id="{4A8214D4-ADBB-5D22-58A3-78C9EF7C7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250" y="4067893"/>
            <a:ext cx="1025013" cy="7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6" descr="Oracle Logo png download - 1230*339 - Free Transparent Logo png Download. -  CleanPNG / KissPNG">
            <a:extLst>
              <a:ext uri="{FF2B5EF4-FFF2-40B4-BE49-F238E27FC236}">
                <a16:creationId xmlns:a16="http://schemas.microsoft.com/office/drawing/2014/main" id="{61D027C4-A1C9-D891-129E-9DBFA6B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8556" r="93222">
                        <a14:foregroundMark x1="11556" y1="32308" x2="5778" y2="41154"/>
                        <a14:foregroundMark x1="5778" y1="41154" x2="8556" y2="60385"/>
                        <a14:foregroundMark x1="8556" y1="60385" x2="18111" y2="64231"/>
                        <a14:foregroundMark x1="18111" y1="64231" x2="20667" y2="41154"/>
                        <a14:foregroundMark x1="20667" y1="41154" x2="10222" y2="30000"/>
                        <a14:foregroundMark x1="44778" y1="35769" x2="41111" y2="53846"/>
                        <a14:foregroundMark x1="41111" y1="53846" x2="44667" y2="35385"/>
                        <a14:foregroundMark x1="44667" y1="35385" x2="48889" y2="55385"/>
                        <a14:foregroundMark x1="48889" y1="55385" x2="43889" y2="61538"/>
                        <a14:foregroundMark x1="64778" y1="32308" x2="59111" y2="33846"/>
                        <a14:foregroundMark x1="59111" y1="33846" x2="53889" y2="46154"/>
                        <a14:foregroundMark x1="53889" y1="46154" x2="58333" y2="62692"/>
                        <a14:foregroundMark x1="58333" y1="62692" x2="63333" y2="63462"/>
                        <a14:foregroundMark x1="67444" y1="32308" x2="67667" y2="54231"/>
                        <a14:foregroundMark x1="67667" y1="54231" x2="72778" y2="62692"/>
                        <a14:foregroundMark x1="72778" y1="62692" x2="77222" y2="65000"/>
                        <a14:foregroundMark x1="90444" y1="31154" x2="84222" y2="35000"/>
                        <a14:foregroundMark x1="84222" y1="35000" x2="79444" y2="53077"/>
                        <a14:foregroundMark x1="79444" y1="53077" x2="84333" y2="63462"/>
                        <a14:foregroundMark x1="84333" y1="63462" x2="90333" y2="66154"/>
                        <a14:foregroundMark x1="93222" y1="30000" x2="93000" y2="2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457" y="4189085"/>
            <a:ext cx="1288306" cy="5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8" descr="SAP - Wikipedia">
            <a:extLst>
              <a:ext uri="{FF2B5EF4-FFF2-40B4-BE49-F238E27FC236}">
                <a16:creationId xmlns:a16="http://schemas.microsoft.com/office/drawing/2014/main" id="{39960E46-EFE0-7C3F-DD54-A9F55985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255" y="4175583"/>
            <a:ext cx="1103690" cy="5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30" descr="MatLab and Azure: A Match Made in Performance Heaven">
            <a:extLst>
              <a:ext uri="{FF2B5EF4-FFF2-40B4-BE49-F238E27FC236}">
                <a16:creationId xmlns:a16="http://schemas.microsoft.com/office/drawing/2014/main" id="{DA6675C4-FF45-DE12-87BD-B514F20AC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1" b="25502"/>
          <a:stretch/>
        </p:blipFill>
        <p:spPr bwMode="auto">
          <a:xfrm>
            <a:off x="9142983" y="3288612"/>
            <a:ext cx="1294712" cy="41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32">
            <a:extLst>
              <a:ext uri="{FF2B5EF4-FFF2-40B4-BE49-F238E27FC236}">
                <a16:creationId xmlns:a16="http://schemas.microsoft.com/office/drawing/2014/main" id="{D8166A44-BB24-CED7-C73D-9FDFDDBE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77" y="1282209"/>
            <a:ext cx="1046665" cy="36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34" descr="Canva Logo and symbol, meaning, history, PNG, brand">
            <a:extLst>
              <a:ext uri="{FF2B5EF4-FFF2-40B4-BE49-F238E27FC236}">
                <a16:creationId xmlns:a16="http://schemas.microsoft.com/office/drawing/2014/main" id="{1D645707-A214-5246-2C21-5EB453CCC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2" b="18682"/>
          <a:stretch/>
        </p:blipFill>
        <p:spPr bwMode="auto">
          <a:xfrm>
            <a:off x="6319450" y="5211468"/>
            <a:ext cx="1116415" cy="3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38" descr="Graphics &amp; Logos – WordPress.org">
            <a:extLst>
              <a:ext uri="{FF2B5EF4-FFF2-40B4-BE49-F238E27FC236}">
                <a16:creationId xmlns:a16="http://schemas.microsoft.com/office/drawing/2014/main" id="{E9CCCF04-67DB-6F3B-5CE0-9BF621CB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5398" r="6875"/>
          <a:stretch/>
        </p:blipFill>
        <p:spPr bwMode="auto">
          <a:xfrm>
            <a:off x="9236950" y="5109284"/>
            <a:ext cx="1135501" cy="6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0" descr="Excel Logo, symbol, meaning, history, PNG, brand">
            <a:extLst>
              <a:ext uri="{FF2B5EF4-FFF2-40B4-BE49-F238E27FC236}">
                <a16:creationId xmlns:a16="http://schemas.microsoft.com/office/drawing/2014/main" id="{01D12FDF-EC2D-81BB-14AE-397813988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6" b="15695"/>
          <a:stretch/>
        </p:blipFill>
        <p:spPr bwMode="auto">
          <a:xfrm>
            <a:off x="7718860" y="5181055"/>
            <a:ext cx="1217597" cy="4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AF29D72B-8AF3-FB7E-4C1B-1B86D62F0F0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34283" y="5074277"/>
            <a:ext cx="1191838" cy="709538"/>
          </a:xfrm>
          <a:prstGeom prst="rect">
            <a:avLst/>
          </a:prstGeom>
        </p:spPr>
      </p:pic>
      <p:pic>
        <p:nvPicPr>
          <p:cNvPr id="154" name="Picture 6" descr="RStudio Logo Usage Guidelines - RStudio">
            <a:extLst>
              <a:ext uri="{FF2B5EF4-FFF2-40B4-BE49-F238E27FC236}">
                <a16:creationId xmlns:a16="http://schemas.microsoft.com/office/drawing/2014/main" id="{656A1F35-4C19-1B50-7394-633E52390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589" y="1243136"/>
            <a:ext cx="1183150" cy="41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itle 1">
            <a:extLst>
              <a:ext uri="{FF2B5EF4-FFF2-40B4-BE49-F238E27FC236}">
                <a16:creationId xmlns:a16="http://schemas.microsoft.com/office/drawing/2014/main" id="{3F3C8C4D-A390-8E6E-C9A5-3777A72B4A00}"/>
              </a:ext>
            </a:extLst>
          </p:cNvPr>
          <p:cNvSpPr txBox="1">
            <a:spLocks/>
          </p:cNvSpPr>
          <p:nvPr/>
        </p:nvSpPr>
        <p:spPr>
          <a:xfrm>
            <a:off x="95006" y="372513"/>
            <a:ext cx="663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Master of Business Administration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1AE28F-6328-567A-D31C-4272597AD8F7}"/>
              </a:ext>
            </a:extLst>
          </p:cNvPr>
          <p:cNvSpPr txBox="1"/>
          <p:nvPr/>
        </p:nvSpPr>
        <p:spPr>
          <a:xfrm>
            <a:off x="4711054" y="5989005"/>
            <a:ext cx="7302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Some of the major tools covered in the curriculum…</a:t>
            </a: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6DA1BEF0-2F17-5B21-E8A1-596FCBC4C460}"/>
              </a:ext>
            </a:extLst>
          </p:cNvPr>
          <p:cNvSpPr txBox="1">
            <a:spLocks/>
          </p:cNvSpPr>
          <p:nvPr/>
        </p:nvSpPr>
        <p:spPr>
          <a:xfrm>
            <a:off x="95006" y="1399922"/>
            <a:ext cx="4202976" cy="502986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Sitka Text" panose="02000505000000020004" pitchFamily="2" charset="0"/>
              </a:rPr>
              <a:t>SALIENT FEATURES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dirty="0">
                <a:latin typeface="Sitka Text" panose="02000505000000020004" pitchFamily="2" charset="0"/>
              </a:rPr>
              <a:t>Holistic Development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dirty="0">
                <a:latin typeface="Sitka Text" panose="02000505000000020004" pitchFamily="2" charset="0"/>
              </a:rPr>
              <a:t>Contemporary Curriculum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dirty="0">
                <a:latin typeface="Sitka Text" panose="02000505000000020004" pitchFamily="2" charset="0"/>
              </a:rPr>
              <a:t>Industry-relevant Specializations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dirty="0">
                <a:latin typeface="Sitka Text" panose="02000505000000020004" pitchFamily="2" charset="0"/>
              </a:rPr>
              <a:t>Capstone Project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dirty="0">
                <a:latin typeface="Sitka Text" panose="02000505000000020004" pitchFamily="2" charset="0"/>
              </a:rPr>
              <a:t>Interdisciplinary Elective Pathways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dirty="0">
                <a:latin typeface="Sitka Text" panose="02000505000000020004" pitchFamily="2" charset="0"/>
              </a:rPr>
              <a:t>Case-Based Teaching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r>
              <a:rPr lang="en-US" dirty="0">
                <a:latin typeface="Sitka Text" panose="02000505000000020004" pitchFamily="2" charset="0"/>
              </a:rPr>
              <a:t>Professional Enhancement Program</a:t>
            </a:r>
          </a:p>
          <a:p>
            <a:pPr marL="342900" lvl="1" indent="-342900">
              <a:lnSpc>
                <a:spcPct val="134000"/>
              </a:lnSpc>
              <a:spcBef>
                <a:spcPts val="0"/>
              </a:spcBef>
            </a:pPr>
            <a:endParaRPr lang="en-US" dirty="0"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05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81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B.A.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dirty="0">
                <a:solidFill>
                  <a:srgbClr val="4BACC6">
                    <a:lumMod val="50000"/>
                  </a:srgbClr>
                </a:solidFill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 years (6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211288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15475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418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7417" y="3626158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Registration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3 years, offering flexible fee starting at INR 15475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2379B9-B3FA-838B-F9F1-48421324804F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402085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Master of Arts in Economics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387422" y="4442301"/>
            <a:ext cx="32097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An online degree that provides thorough knowledge of cutting-edge techniques in theoretical and applied economics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588740" y="3652616"/>
            <a:ext cx="3182470" cy="1050158"/>
            <a:chOff x="237849" y="4181293"/>
            <a:chExt cx="3182470" cy="105015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237849" y="4181293"/>
              <a:ext cx="210441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Complex Analysis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0" y="5136418"/>
            <a:ext cx="3070859" cy="819406"/>
            <a:chOff x="-58994" y="5519879"/>
            <a:chExt cx="3070859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-58994" y="5519879"/>
              <a:ext cx="19597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Scientific exploration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1712072" y="2757598"/>
            <a:ext cx="3093261" cy="1242980"/>
            <a:chOff x="813783" y="3212040"/>
            <a:chExt cx="3093261" cy="124298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813783" y="3212040"/>
              <a:ext cx="21044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Ethics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3904331" y="2033045"/>
            <a:ext cx="3541084" cy="1564807"/>
            <a:chOff x="2596454" y="2126320"/>
            <a:chExt cx="3541084" cy="156480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2596454" y="2126320"/>
              <a:ext cx="35410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Research Orientation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136418"/>
            <a:ext cx="3006724" cy="925212"/>
            <a:chOff x="9036219" y="5537402"/>
            <a:chExt cx="3006724" cy="92521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149538" y="5537402"/>
              <a:ext cx="18934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Leadership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3802670"/>
            <a:ext cx="3451014" cy="1089316"/>
            <a:chOff x="7870762" y="3094512"/>
            <a:chExt cx="3451014" cy="108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39908" y="3094512"/>
              <a:ext cx="228186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Individual &amp; teamwork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578397"/>
            <a:ext cx="2700219" cy="1488152"/>
            <a:chOff x="6857645" y="2035277"/>
            <a:chExt cx="2700219" cy="148815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65335" y="2035277"/>
              <a:ext cx="18925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Societal Impact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09BD4-B804-C373-36E9-001A8F200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3091" y="4338672"/>
            <a:ext cx="1671534" cy="22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89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243835F-ECA0-DFAD-53F3-1D08607E7A61}"/>
              </a:ext>
            </a:extLst>
          </p:cNvPr>
          <p:cNvGrpSpPr/>
          <p:nvPr/>
        </p:nvGrpSpPr>
        <p:grpSpPr>
          <a:xfrm>
            <a:off x="1097535" y="2721501"/>
            <a:ext cx="4884220" cy="3559099"/>
            <a:chOff x="1097535" y="2933776"/>
            <a:chExt cx="4884220" cy="35590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8286765-4BB9-3525-E8EB-05192EB93A37}"/>
                </a:ext>
              </a:extLst>
            </p:cNvPr>
            <p:cNvGrpSpPr/>
            <p:nvPr/>
          </p:nvGrpSpPr>
          <p:grpSpPr>
            <a:xfrm>
              <a:off x="1940228" y="2933776"/>
              <a:ext cx="4041527" cy="3559099"/>
              <a:chOff x="1187139" y="654397"/>
              <a:chExt cx="4041527" cy="3559099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7CC0E27-51A6-4E17-8D41-B16B3C5A940E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3B83DE7-86A1-5933-D737-41D2278AF46C}"/>
                  </a:ext>
                </a:extLst>
              </p:cNvPr>
              <p:cNvGrpSpPr/>
              <p:nvPr/>
            </p:nvGrpSpPr>
            <p:grpSpPr>
              <a:xfrm>
                <a:off x="1294841" y="2256528"/>
                <a:ext cx="3933825" cy="1737613"/>
                <a:chOff x="1549707" y="1822380"/>
                <a:chExt cx="3933825" cy="1737613"/>
              </a:xfrm>
            </p:grpSpPr>
            <p:sp>
              <p:nvSpPr>
                <p:cNvPr id="44" name="Arrow: Pentagon 43">
                  <a:extLst>
                    <a:ext uri="{FF2B5EF4-FFF2-40B4-BE49-F238E27FC236}">
                      <a16:creationId xmlns:a16="http://schemas.microsoft.com/office/drawing/2014/main" id="{3F094A56-D14F-C995-D23A-CCA12572314E}"/>
                    </a:ext>
                  </a:extLst>
                </p:cNvPr>
                <p:cNvSpPr/>
                <p:nvPr/>
              </p:nvSpPr>
              <p:spPr>
                <a:xfrm>
                  <a:off x="1549707" y="1822380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9BBB59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9BBB59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9BBB59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CD3A0A7-F1B2-0646-FCCC-5E5443C1CB51}"/>
                    </a:ext>
                  </a:extLst>
                </p:cNvPr>
                <p:cNvSpPr txBox="1"/>
                <p:nvPr/>
              </p:nvSpPr>
              <p:spPr>
                <a:xfrm>
                  <a:off x="2445056" y="1969049"/>
                  <a:ext cx="207140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Software Skills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8A3D5B-C5D9-01C8-0653-A8277BB0C301}"/>
                    </a:ext>
                  </a:extLst>
                </p:cNvPr>
                <p:cNvSpPr txBox="1"/>
                <p:nvPr/>
              </p:nvSpPr>
              <p:spPr>
                <a:xfrm>
                  <a:off x="1663951" y="2636663"/>
                  <a:ext cx="35624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dirty="0"/>
                    <a:t>Exposure to data analysis using statistical software's like E-Views, SPSS, MS-Excel, etc.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1349D4-D078-043C-B490-825B641D5362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0" name="Graphic 58" descr="Internet Of Things with solid fill">
              <a:extLst>
                <a:ext uri="{FF2B5EF4-FFF2-40B4-BE49-F238E27FC236}">
                  <a16:creationId xmlns:a16="http://schemas.microsoft.com/office/drawing/2014/main" id="{A5143C5E-CECB-CF37-AFC0-9BE38706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97535" y="4383469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7C18C-9090-82C9-0A59-7D914F70F525}"/>
              </a:ext>
            </a:extLst>
          </p:cNvPr>
          <p:cNvGrpSpPr/>
          <p:nvPr/>
        </p:nvGrpSpPr>
        <p:grpSpPr>
          <a:xfrm>
            <a:off x="1097535" y="250301"/>
            <a:ext cx="4998465" cy="3616743"/>
            <a:chOff x="1097535" y="665775"/>
            <a:chExt cx="4998465" cy="361674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878D26-7F4E-4AB1-AA78-F5E57E05525E}"/>
                </a:ext>
              </a:extLst>
            </p:cNvPr>
            <p:cNvGrpSpPr/>
            <p:nvPr/>
          </p:nvGrpSpPr>
          <p:grpSpPr>
            <a:xfrm>
              <a:off x="1940228" y="665775"/>
              <a:ext cx="4155772" cy="3616743"/>
              <a:chOff x="1187139" y="654397"/>
              <a:chExt cx="4155772" cy="361674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8D278FA-5B5E-FFC6-0FC2-FD8F424CAD8A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41478CD-997F-B595-C8D8-2E3C78C02864}"/>
                  </a:ext>
                </a:extLst>
              </p:cNvPr>
              <p:cNvGrpSpPr/>
              <p:nvPr/>
            </p:nvGrpSpPr>
            <p:grpSpPr>
              <a:xfrm>
                <a:off x="1294841" y="2202454"/>
                <a:ext cx="4048070" cy="2068686"/>
                <a:chOff x="1549707" y="1768306"/>
                <a:chExt cx="4048070" cy="2068686"/>
              </a:xfrm>
            </p:grpSpPr>
            <p:sp>
              <p:nvSpPr>
                <p:cNvPr id="53" name="Arrow: Pentagon 52">
                  <a:extLst>
                    <a:ext uri="{FF2B5EF4-FFF2-40B4-BE49-F238E27FC236}">
                      <a16:creationId xmlns:a16="http://schemas.microsoft.com/office/drawing/2014/main" id="{36A91CB8-3FFF-10F2-20EC-C070C13970AB}"/>
                    </a:ext>
                  </a:extLst>
                </p:cNvPr>
                <p:cNvSpPr/>
                <p:nvPr/>
              </p:nvSpPr>
              <p:spPr>
                <a:xfrm>
                  <a:off x="1549707" y="1768306"/>
                  <a:ext cx="3933825" cy="823058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4BACC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4BACC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4BACC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1FAEFF-2B21-D016-11E7-4C51D21908D4}"/>
                    </a:ext>
                  </a:extLst>
                </p:cNvPr>
                <p:cNvSpPr txBox="1"/>
                <p:nvPr/>
              </p:nvSpPr>
              <p:spPr>
                <a:xfrm>
                  <a:off x="2322405" y="1906155"/>
                  <a:ext cx="2457724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Research Aptitude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E302FE5-FC49-5CE2-9B21-ED3B5C80EEA2}"/>
                    </a:ext>
                  </a:extLst>
                </p:cNvPr>
                <p:cNvSpPr txBox="1"/>
                <p:nvPr/>
              </p:nvSpPr>
              <p:spPr>
                <a:xfrm>
                  <a:off x="1663951" y="2636663"/>
                  <a:ext cx="393382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rPr>
                    <a:t>Focus on research and data analysis through hands on experience on statistical software packages.</a:t>
                  </a:r>
                  <a:endParaRPr kumimoji="0" lang="en-I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61742A1-68C6-7093-F34C-C1F80B3F93FB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9" name="Graphic 60">
              <a:extLst>
                <a:ext uri="{FF2B5EF4-FFF2-40B4-BE49-F238E27FC236}">
                  <a16:creationId xmlns:a16="http://schemas.microsoft.com/office/drawing/2014/main" id="{6E457CE9-2FF1-65D6-F957-736090A6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7535" y="219759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074342-1BEE-0B85-5FD3-8922589C7758}"/>
              </a:ext>
            </a:extLst>
          </p:cNvPr>
          <p:cNvGrpSpPr/>
          <p:nvPr/>
        </p:nvGrpSpPr>
        <p:grpSpPr>
          <a:xfrm>
            <a:off x="6660799" y="2721501"/>
            <a:ext cx="4693001" cy="3559099"/>
            <a:chOff x="6660799" y="2933776"/>
            <a:chExt cx="4693001" cy="35590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C14B0D-C88B-B7F6-9AEC-4C4F97C7AA50}"/>
                </a:ext>
              </a:extLst>
            </p:cNvPr>
            <p:cNvGrpSpPr/>
            <p:nvPr/>
          </p:nvGrpSpPr>
          <p:grpSpPr>
            <a:xfrm>
              <a:off x="7312273" y="2933776"/>
              <a:ext cx="4041527" cy="3559099"/>
              <a:chOff x="1187139" y="654397"/>
              <a:chExt cx="4041527" cy="3559099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217F1FF-A88A-BFDB-987C-87443D1A08B5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A6E1A09-9849-EBF6-6F6E-F2B2CF7F8476}"/>
                  </a:ext>
                </a:extLst>
              </p:cNvPr>
              <p:cNvGrpSpPr/>
              <p:nvPr/>
            </p:nvGrpSpPr>
            <p:grpSpPr>
              <a:xfrm>
                <a:off x="1294841" y="2280749"/>
                <a:ext cx="3933825" cy="1713392"/>
                <a:chOff x="1549707" y="1846601"/>
                <a:chExt cx="3933825" cy="1713392"/>
              </a:xfrm>
            </p:grpSpPr>
            <p:sp>
              <p:nvSpPr>
                <p:cNvPr id="62" name="Arrow: Pentagon 61">
                  <a:extLst>
                    <a:ext uri="{FF2B5EF4-FFF2-40B4-BE49-F238E27FC236}">
                      <a16:creationId xmlns:a16="http://schemas.microsoft.com/office/drawing/2014/main" id="{C4092A9F-DFBB-31D8-859D-2257317CBB7D}"/>
                    </a:ext>
                  </a:extLst>
                </p:cNvPr>
                <p:cNvSpPr/>
                <p:nvPr/>
              </p:nvSpPr>
              <p:spPr>
                <a:xfrm>
                  <a:off x="1549707" y="1846601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8064A2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8064A2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8064A2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336E22B-7670-236C-669F-438784E5BBFB}"/>
                    </a:ext>
                  </a:extLst>
                </p:cNvPr>
                <p:cNvSpPr txBox="1"/>
                <p:nvPr/>
              </p:nvSpPr>
              <p:spPr>
                <a:xfrm>
                  <a:off x="2310835" y="2003031"/>
                  <a:ext cx="2816797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Contemporary Issues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657D172-C675-CB88-33CE-7B0D6BA32D7A}"/>
                    </a:ext>
                  </a:extLst>
                </p:cNvPr>
                <p:cNvSpPr txBox="1"/>
                <p:nvPr/>
              </p:nvSpPr>
              <p:spPr>
                <a:xfrm>
                  <a:off x="1549707" y="2636663"/>
                  <a:ext cx="367665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dirty="0"/>
                    <a:t> Courses to build awareness about contemporary issues and challenges in global economy.</a:t>
                  </a:r>
                  <a:endParaRPr lang="en-IN" dirty="0"/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90D606-A82D-0117-EBDB-81C824D786A4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8" name="Graphic 54" descr="Hourglass 90% with solid fill">
              <a:extLst>
                <a:ext uri="{FF2B5EF4-FFF2-40B4-BE49-F238E27FC236}">
                  <a16:creationId xmlns:a16="http://schemas.microsoft.com/office/drawing/2014/main" id="{1A93FF06-3AD9-45E7-8F2E-1DD20606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660799" y="4462057"/>
              <a:ext cx="757224" cy="757224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4A1B8D-B32C-2B72-0DE0-95EF4CABCF3D}"/>
              </a:ext>
            </a:extLst>
          </p:cNvPr>
          <p:cNvGrpSpPr/>
          <p:nvPr/>
        </p:nvGrpSpPr>
        <p:grpSpPr>
          <a:xfrm>
            <a:off x="6658847" y="250301"/>
            <a:ext cx="4694953" cy="3559099"/>
            <a:chOff x="6658847" y="665775"/>
            <a:chExt cx="4694953" cy="355909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B00564-0CB9-667F-EA87-31295E4036BF}"/>
                </a:ext>
              </a:extLst>
            </p:cNvPr>
            <p:cNvGrpSpPr/>
            <p:nvPr/>
          </p:nvGrpSpPr>
          <p:grpSpPr>
            <a:xfrm>
              <a:off x="7312273" y="665775"/>
              <a:ext cx="4041527" cy="3559099"/>
              <a:chOff x="1187139" y="654397"/>
              <a:chExt cx="4041527" cy="3559099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D0E4629-71AE-C233-10D5-682F8B1E802F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1D90DEE-6137-A93D-032C-DD20699C4619}"/>
                  </a:ext>
                </a:extLst>
              </p:cNvPr>
              <p:cNvGrpSpPr/>
              <p:nvPr/>
            </p:nvGrpSpPr>
            <p:grpSpPr>
              <a:xfrm>
                <a:off x="1294841" y="2132342"/>
                <a:ext cx="3933825" cy="1861799"/>
                <a:chOff x="1549707" y="1698194"/>
                <a:chExt cx="3933825" cy="1861799"/>
              </a:xfrm>
            </p:grpSpPr>
            <p:sp>
              <p:nvSpPr>
                <p:cNvPr id="71" name="Arrow: Pentagon 70">
                  <a:extLst>
                    <a:ext uri="{FF2B5EF4-FFF2-40B4-BE49-F238E27FC236}">
                      <a16:creationId xmlns:a16="http://schemas.microsoft.com/office/drawing/2014/main" id="{18CA939D-EDAA-4218-547E-ACEDE98F2EE9}"/>
                    </a:ext>
                  </a:extLst>
                </p:cNvPr>
                <p:cNvSpPr/>
                <p:nvPr/>
              </p:nvSpPr>
              <p:spPr>
                <a:xfrm>
                  <a:off x="1549707" y="1736232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F7964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F7964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F7964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647CE3-E89B-1EF6-2D2C-493838C2E31B}"/>
                    </a:ext>
                  </a:extLst>
                </p:cNvPr>
                <p:cNvSpPr txBox="1"/>
                <p:nvPr/>
              </p:nvSpPr>
              <p:spPr>
                <a:xfrm>
                  <a:off x="2442696" y="1698194"/>
                  <a:ext cx="2913362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Professional Enhancement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F92ACEF-E9A7-7B3A-91A7-9EEB5ED20935}"/>
                    </a:ext>
                  </a:extLst>
                </p:cNvPr>
                <p:cNvSpPr txBox="1"/>
                <p:nvPr/>
              </p:nvSpPr>
              <p:spPr>
                <a:xfrm>
                  <a:off x="1706189" y="2636663"/>
                  <a:ext cx="352016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dirty="0"/>
                    <a:t>Subjects like communication and soft skills to enhance personality and employability.</a:t>
                  </a:r>
                  <a:endParaRPr lang="en-IN" dirty="0"/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394B20-BFDC-ED6F-19BD-34F94751D8D7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67" name="Graphic 56">
              <a:extLst>
                <a:ext uri="{FF2B5EF4-FFF2-40B4-BE49-F238E27FC236}">
                  <a16:creationId xmlns:a16="http://schemas.microsoft.com/office/drawing/2014/main" id="{3CB7F98B-2D16-7813-B1DA-07ECAD15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658847" y="2117749"/>
              <a:ext cx="917610" cy="917610"/>
            </a:xfrm>
            <a:prstGeom prst="rect">
              <a:avLst/>
            </a:prstGeom>
          </p:spPr>
        </p:pic>
      </p:grpSp>
      <p:sp>
        <p:nvSpPr>
          <p:cNvPr id="74" name="Title 23">
            <a:extLst>
              <a:ext uri="{FF2B5EF4-FFF2-40B4-BE49-F238E27FC236}">
                <a16:creationId xmlns:a16="http://schemas.microsoft.com/office/drawing/2014/main" id="{9F2A84EC-8EC2-0449-B18E-5346F12897F9}"/>
              </a:ext>
            </a:extLst>
          </p:cNvPr>
          <p:cNvSpPr txBox="1">
            <a:spLocks/>
          </p:cNvSpPr>
          <p:nvPr/>
        </p:nvSpPr>
        <p:spPr>
          <a:xfrm>
            <a:off x="564558" y="130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of Arts in Economics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EC0889-353C-B9FA-FEF4-26429DD51A87}"/>
              </a:ext>
            </a:extLst>
          </p:cNvPr>
          <p:cNvSpPr txBox="1"/>
          <p:nvPr/>
        </p:nvSpPr>
        <p:spPr>
          <a:xfrm>
            <a:off x="5212218" y="6222653"/>
            <a:ext cx="6402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Sitka Text" panose="02000505000000020004" pitchFamily="2" charset="0"/>
              </a:rPr>
              <a:t>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217303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8C1EAE5-3D08-3ECD-7028-1938E4F249FD}"/>
              </a:ext>
            </a:extLst>
          </p:cNvPr>
          <p:cNvGrpSpPr/>
          <p:nvPr/>
        </p:nvGrpSpPr>
        <p:grpSpPr>
          <a:xfrm>
            <a:off x="2720687" y="1686704"/>
            <a:ext cx="3313267" cy="2555437"/>
            <a:chOff x="2720687" y="1686704"/>
            <a:chExt cx="3313267" cy="2555437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91B9CA3-47C6-08DF-82E8-ADF8F2F6478C}"/>
                </a:ext>
              </a:extLst>
            </p:cNvPr>
            <p:cNvSpPr/>
            <p:nvPr/>
          </p:nvSpPr>
          <p:spPr>
            <a:xfrm>
              <a:off x="2720687" y="1686704"/>
              <a:ext cx="3313267" cy="2555437"/>
            </a:xfrm>
            <a:custGeom>
              <a:avLst/>
              <a:gdLst>
                <a:gd name="connsiteX0" fmla="*/ 812323 w 3313267"/>
                <a:gd name="connsiteY0" fmla="*/ 0 h 2555437"/>
                <a:gd name="connsiteX1" fmla="*/ 3313267 w 3313267"/>
                <a:gd name="connsiteY1" fmla="*/ 0 h 2555437"/>
                <a:gd name="connsiteX2" fmla="*/ 3313267 w 3313267"/>
                <a:gd name="connsiteY2" fmla="*/ 2555437 h 2555437"/>
                <a:gd name="connsiteX3" fmla="*/ 0 w 3313267"/>
                <a:gd name="connsiteY3" fmla="*/ 2555437 h 2555437"/>
                <a:gd name="connsiteX4" fmla="*/ 0 w 3313267"/>
                <a:gd name="connsiteY4" fmla="*/ 812323 h 2555437"/>
                <a:gd name="connsiteX5" fmla="*/ 812323 w 3313267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555437">
                  <a:moveTo>
                    <a:pt x="812323" y="0"/>
                  </a:moveTo>
                  <a:lnTo>
                    <a:pt x="3313267" y="0"/>
                  </a:lnTo>
                  <a:lnTo>
                    <a:pt x="3313267" y="2555437"/>
                  </a:lnTo>
                  <a:lnTo>
                    <a:pt x="0" y="2555437"/>
                  </a:lnTo>
                  <a:lnTo>
                    <a:pt x="0" y="812323"/>
                  </a:lnTo>
                  <a:cubicBezTo>
                    <a:pt x="0" y="363689"/>
                    <a:pt x="363689" y="0"/>
                    <a:pt x="812323" y="0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F8F171-3757-B5B7-078D-955215A2B8DC}"/>
                </a:ext>
              </a:extLst>
            </p:cNvPr>
            <p:cNvSpPr txBox="1"/>
            <p:nvPr/>
          </p:nvSpPr>
          <p:spPr>
            <a:xfrm>
              <a:off x="2879713" y="1999144"/>
              <a:ext cx="303456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Students have options to opt for a term paper &amp; complete a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dissertation in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the last term.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48A71BA-A585-8302-CCAD-DE7C1A3DDE0B}"/>
              </a:ext>
            </a:extLst>
          </p:cNvPr>
          <p:cNvGrpSpPr/>
          <p:nvPr/>
        </p:nvGrpSpPr>
        <p:grpSpPr>
          <a:xfrm>
            <a:off x="2720687" y="4287860"/>
            <a:ext cx="3313267" cy="2272685"/>
            <a:chOff x="2720687" y="4287860"/>
            <a:chExt cx="3313267" cy="2272685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7FD8C0B-5AA0-F7AA-9907-D25CABD87579}"/>
                </a:ext>
              </a:extLst>
            </p:cNvPr>
            <p:cNvSpPr/>
            <p:nvPr/>
          </p:nvSpPr>
          <p:spPr>
            <a:xfrm>
              <a:off x="2720687" y="4287860"/>
              <a:ext cx="3313267" cy="2272685"/>
            </a:xfrm>
            <a:custGeom>
              <a:avLst/>
              <a:gdLst>
                <a:gd name="connsiteX0" fmla="*/ 0 w 3313267"/>
                <a:gd name="connsiteY0" fmla="*/ 0 h 2272685"/>
                <a:gd name="connsiteX1" fmla="*/ 3313267 w 3313267"/>
                <a:gd name="connsiteY1" fmla="*/ 0 h 2272685"/>
                <a:gd name="connsiteX2" fmla="*/ 3313267 w 3313267"/>
                <a:gd name="connsiteY2" fmla="*/ 2272685 h 2272685"/>
                <a:gd name="connsiteX3" fmla="*/ 812323 w 3313267"/>
                <a:gd name="connsiteY3" fmla="*/ 2272685 h 2272685"/>
                <a:gd name="connsiteX4" fmla="*/ 0 w 3313267"/>
                <a:gd name="connsiteY4" fmla="*/ 1460362 h 2272685"/>
                <a:gd name="connsiteX5" fmla="*/ 0 w 3313267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272685">
                  <a:moveTo>
                    <a:pt x="0" y="0"/>
                  </a:moveTo>
                  <a:lnTo>
                    <a:pt x="3313267" y="0"/>
                  </a:lnTo>
                  <a:lnTo>
                    <a:pt x="3313267" y="2272685"/>
                  </a:lnTo>
                  <a:lnTo>
                    <a:pt x="812323" y="2272685"/>
                  </a:lnTo>
                  <a:cubicBezTo>
                    <a:pt x="363689" y="2272685"/>
                    <a:pt x="0" y="1908996"/>
                    <a:pt x="0" y="14603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7C250-854B-BE6C-8F02-0DB66AE2440F}"/>
                </a:ext>
              </a:extLst>
            </p:cNvPr>
            <p:cNvSpPr txBox="1"/>
            <p:nvPr/>
          </p:nvSpPr>
          <p:spPr>
            <a:xfrm>
              <a:off x="2782730" y="4457792"/>
              <a:ext cx="1835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4  courses each of 4 credits from the areas such as</a:t>
              </a: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DDCCAA-C106-BDC6-CDB4-90D4FC75AD64}"/>
              </a:ext>
            </a:extLst>
          </p:cNvPr>
          <p:cNvGrpSpPr/>
          <p:nvPr/>
        </p:nvGrpSpPr>
        <p:grpSpPr>
          <a:xfrm>
            <a:off x="6096000" y="4287860"/>
            <a:ext cx="3373218" cy="2272685"/>
            <a:chOff x="6096000" y="4287860"/>
            <a:chExt cx="3373218" cy="2272685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DD2F514-D8E7-E3FB-175D-F5DCF4CDA8CF}"/>
                </a:ext>
              </a:extLst>
            </p:cNvPr>
            <p:cNvSpPr/>
            <p:nvPr/>
          </p:nvSpPr>
          <p:spPr>
            <a:xfrm>
              <a:off x="6096000" y="4287860"/>
              <a:ext cx="3313270" cy="2272685"/>
            </a:xfrm>
            <a:custGeom>
              <a:avLst/>
              <a:gdLst>
                <a:gd name="connsiteX0" fmla="*/ 0 w 3313270"/>
                <a:gd name="connsiteY0" fmla="*/ 0 h 2272685"/>
                <a:gd name="connsiteX1" fmla="*/ 3313270 w 3313270"/>
                <a:gd name="connsiteY1" fmla="*/ 0 h 2272685"/>
                <a:gd name="connsiteX2" fmla="*/ 3313270 w 3313270"/>
                <a:gd name="connsiteY2" fmla="*/ 1460362 h 2272685"/>
                <a:gd name="connsiteX3" fmla="*/ 2500947 w 3313270"/>
                <a:gd name="connsiteY3" fmla="*/ 2272685 h 2272685"/>
                <a:gd name="connsiteX4" fmla="*/ 0 w 3313270"/>
                <a:gd name="connsiteY4" fmla="*/ 2272685 h 2272685"/>
                <a:gd name="connsiteX5" fmla="*/ 0 w 3313270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272685">
                  <a:moveTo>
                    <a:pt x="0" y="0"/>
                  </a:moveTo>
                  <a:lnTo>
                    <a:pt x="3313270" y="0"/>
                  </a:lnTo>
                  <a:lnTo>
                    <a:pt x="3313270" y="1460362"/>
                  </a:lnTo>
                  <a:cubicBezTo>
                    <a:pt x="3313270" y="1908996"/>
                    <a:pt x="2949581" y="2272685"/>
                    <a:pt x="2500947" y="2272685"/>
                  </a:cubicBezTo>
                  <a:lnTo>
                    <a:pt x="0" y="2272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94334-DC8A-A898-4C64-354BC57F799B}"/>
                </a:ext>
              </a:extLst>
            </p:cNvPr>
            <p:cNvSpPr txBox="1"/>
            <p:nvPr/>
          </p:nvSpPr>
          <p:spPr>
            <a:xfrm>
              <a:off x="7609185" y="4559500"/>
              <a:ext cx="18600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A course on ‘Fundamentals of Information Technology’ is offered.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ABC1A6-C170-D1BA-510C-3E890F2D5F00}"/>
              </a:ext>
            </a:extLst>
          </p:cNvPr>
          <p:cNvGrpSpPr/>
          <p:nvPr/>
        </p:nvGrpSpPr>
        <p:grpSpPr>
          <a:xfrm>
            <a:off x="6096000" y="1686704"/>
            <a:ext cx="3313270" cy="2555437"/>
            <a:chOff x="6096000" y="1686704"/>
            <a:chExt cx="3313270" cy="2555437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2734DAD-C747-9CB2-5206-5CDD1999AF5B}"/>
                </a:ext>
              </a:extLst>
            </p:cNvPr>
            <p:cNvSpPr/>
            <p:nvPr/>
          </p:nvSpPr>
          <p:spPr>
            <a:xfrm>
              <a:off x="6096000" y="1686704"/>
              <a:ext cx="3313270" cy="2555437"/>
            </a:xfrm>
            <a:custGeom>
              <a:avLst/>
              <a:gdLst>
                <a:gd name="connsiteX0" fmla="*/ 0 w 3313270"/>
                <a:gd name="connsiteY0" fmla="*/ 0 h 2555437"/>
                <a:gd name="connsiteX1" fmla="*/ 2500947 w 3313270"/>
                <a:gd name="connsiteY1" fmla="*/ 0 h 2555437"/>
                <a:gd name="connsiteX2" fmla="*/ 3313270 w 3313270"/>
                <a:gd name="connsiteY2" fmla="*/ 812323 h 2555437"/>
                <a:gd name="connsiteX3" fmla="*/ 3313270 w 3313270"/>
                <a:gd name="connsiteY3" fmla="*/ 2555437 h 2555437"/>
                <a:gd name="connsiteX4" fmla="*/ 0 w 3313270"/>
                <a:gd name="connsiteY4" fmla="*/ 2555437 h 2555437"/>
                <a:gd name="connsiteX5" fmla="*/ 0 w 3313270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555437">
                  <a:moveTo>
                    <a:pt x="0" y="0"/>
                  </a:moveTo>
                  <a:lnTo>
                    <a:pt x="2500947" y="0"/>
                  </a:lnTo>
                  <a:cubicBezTo>
                    <a:pt x="2949581" y="0"/>
                    <a:pt x="3313270" y="363689"/>
                    <a:pt x="3313270" y="812323"/>
                  </a:cubicBezTo>
                  <a:lnTo>
                    <a:pt x="3313270" y="2555437"/>
                  </a:lnTo>
                  <a:lnTo>
                    <a:pt x="0" y="2555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3BCC5D-34CF-C94D-4B35-8D263C8960F1}"/>
                </a:ext>
              </a:extLst>
            </p:cNvPr>
            <p:cNvSpPr txBox="1"/>
            <p:nvPr/>
          </p:nvSpPr>
          <p:spPr>
            <a:xfrm>
              <a:off x="7514306" y="1908446"/>
              <a:ext cx="187751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14 Discipline-Specific Core Courses each of 4 credits are offered throughout the programme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40C4DA-9DB9-7906-A5A3-359943DF30CE}"/>
              </a:ext>
            </a:extLst>
          </p:cNvPr>
          <p:cNvGrpSpPr/>
          <p:nvPr/>
        </p:nvGrpSpPr>
        <p:grpSpPr>
          <a:xfrm>
            <a:off x="4615747" y="2678783"/>
            <a:ext cx="1423409" cy="1554480"/>
            <a:chOff x="4615747" y="2678783"/>
            <a:chExt cx="1423409" cy="1554480"/>
          </a:xfrm>
        </p:grpSpPr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8EF0947E-0D29-6352-0DBB-85DE2ABCC4E7}"/>
                </a:ext>
              </a:extLst>
            </p:cNvPr>
            <p:cNvSpPr/>
            <p:nvPr/>
          </p:nvSpPr>
          <p:spPr>
            <a:xfrm>
              <a:off x="4615747" y="2678783"/>
              <a:ext cx="1413103" cy="1554480"/>
            </a:xfrm>
            <a:custGeom>
              <a:avLst/>
              <a:gdLst>
                <a:gd name="connsiteX0" fmla="*/ 478664 w 1413103"/>
                <a:gd name="connsiteY0" fmla="*/ 0 h 1554480"/>
                <a:gd name="connsiteX1" fmla="*/ 1413103 w 1413103"/>
                <a:gd name="connsiteY1" fmla="*/ 0 h 1554480"/>
                <a:gd name="connsiteX2" fmla="*/ 1413103 w 1413103"/>
                <a:gd name="connsiteY2" fmla="*/ 1554480 h 1554480"/>
                <a:gd name="connsiteX3" fmla="*/ 0 w 1413103"/>
                <a:gd name="connsiteY3" fmla="*/ 1554480 h 1554480"/>
                <a:gd name="connsiteX4" fmla="*/ 0 w 1413103"/>
                <a:gd name="connsiteY4" fmla="*/ 478664 h 1554480"/>
                <a:gd name="connsiteX5" fmla="*/ 478664 w 1413103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554480">
                  <a:moveTo>
                    <a:pt x="478664" y="0"/>
                  </a:moveTo>
                  <a:lnTo>
                    <a:pt x="1413103" y="0"/>
                  </a:lnTo>
                  <a:lnTo>
                    <a:pt x="1413103" y="1554480"/>
                  </a:lnTo>
                  <a:lnTo>
                    <a:pt x="0" y="1554480"/>
                  </a:lnTo>
                  <a:lnTo>
                    <a:pt x="0" y="478664"/>
                  </a:lnTo>
                  <a:cubicBezTo>
                    <a:pt x="0" y="214305"/>
                    <a:pt x="214305" y="0"/>
                    <a:pt x="478664" y="0"/>
                  </a:cubicBezTo>
                  <a:close/>
                </a:path>
              </a:pathLst>
            </a:cu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43F31D-8A24-A73B-60B2-A14F9EFD332E}"/>
                </a:ext>
              </a:extLst>
            </p:cNvPr>
            <p:cNvSpPr txBox="1"/>
            <p:nvPr/>
          </p:nvSpPr>
          <p:spPr>
            <a:xfrm>
              <a:off x="4630701" y="3107613"/>
              <a:ext cx="140845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Dissertation &amp;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Term Paper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E4C7C1-0583-CAE0-A99A-F2D58CE288BF}"/>
              </a:ext>
            </a:extLst>
          </p:cNvPr>
          <p:cNvGrpSpPr/>
          <p:nvPr/>
        </p:nvGrpSpPr>
        <p:grpSpPr>
          <a:xfrm>
            <a:off x="6047059" y="2678783"/>
            <a:ext cx="1467247" cy="1554480"/>
            <a:chOff x="6047059" y="2678783"/>
            <a:chExt cx="1467247" cy="1554480"/>
          </a:xfrm>
        </p:grpSpPr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8F1627D1-4369-0229-8880-8C7DA622D90D}"/>
                </a:ext>
              </a:extLst>
            </p:cNvPr>
            <p:cNvSpPr/>
            <p:nvPr/>
          </p:nvSpPr>
          <p:spPr>
            <a:xfrm>
              <a:off x="6101202" y="2678783"/>
              <a:ext cx="1413104" cy="1554480"/>
            </a:xfrm>
            <a:custGeom>
              <a:avLst/>
              <a:gdLst>
                <a:gd name="connsiteX0" fmla="*/ 0 w 1413104"/>
                <a:gd name="connsiteY0" fmla="*/ 0 h 1554480"/>
                <a:gd name="connsiteX1" fmla="*/ 934440 w 1413104"/>
                <a:gd name="connsiteY1" fmla="*/ 0 h 1554480"/>
                <a:gd name="connsiteX2" fmla="*/ 1413104 w 1413104"/>
                <a:gd name="connsiteY2" fmla="*/ 478664 h 1554480"/>
                <a:gd name="connsiteX3" fmla="*/ 1413104 w 1413104"/>
                <a:gd name="connsiteY3" fmla="*/ 1554480 h 1554480"/>
                <a:gd name="connsiteX4" fmla="*/ 0 w 1413104"/>
                <a:gd name="connsiteY4" fmla="*/ 1554480 h 1554480"/>
                <a:gd name="connsiteX5" fmla="*/ 0 w 1413104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554480">
                  <a:moveTo>
                    <a:pt x="0" y="0"/>
                  </a:moveTo>
                  <a:lnTo>
                    <a:pt x="934440" y="0"/>
                  </a:lnTo>
                  <a:cubicBezTo>
                    <a:pt x="1198799" y="0"/>
                    <a:pt x="1413104" y="214305"/>
                    <a:pt x="1413104" y="478664"/>
                  </a:cubicBezTo>
                  <a:lnTo>
                    <a:pt x="1413104" y="1554480"/>
                  </a:lnTo>
                  <a:lnTo>
                    <a:pt x="0" y="1554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55BB9-82C6-607E-19C8-5EACB495D167}"/>
                </a:ext>
              </a:extLst>
            </p:cNvPr>
            <p:cNvSpPr txBox="1"/>
            <p:nvPr/>
          </p:nvSpPr>
          <p:spPr>
            <a:xfrm>
              <a:off x="6047059" y="3318363"/>
              <a:ext cx="14406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Discipline Specific Core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C0219E-D6DD-E9F3-4011-50172A78E89F}"/>
              </a:ext>
            </a:extLst>
          </p:cNvPr>
          <p:cNvGrpSpPr/>
          <p:nvPr/>
        </p:nvGrpSpPr>
        <p:grpSpPr>
          <a:xfrm>
            <a:off x="5992320" y="4287861"/>
            <a:ext cx="1613111" cy="1271727"/>
            <a:chOff x="5992320" y="4287861"/>
            <a:chExt cx="1613111" cy="1271727"/>
          </a:xfrm>
        </p:grpSpPr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17EAD93-453A-1B97-640E-EF1558B71218}"/>
                </a:ext>
              </a:extLst>
            </p:cNvPr>
            <p:cNvSpPr/>
            <p:nvPr/>
          </p:nvSpPr>
          <p:spPr>
            <a:xfrm>
              <a:off x="6092324" y="4287861"/>
              <a:ext cx="1413104" cy="1271727"/>
            </a:xfrm>
            <a:custGeom>
              <a:avLst/>
              <a:gdLst>
                <a:gd name="connsiteX0" fmla="*/ 0 w 1413104"/>
                <a:gd name="connsiteY0" fmla="*/ 0 h 1271727"/>
                <a:gd name="connsiteX1" fmla="*/ 1413104 w 1413104"/>
                <a:gd name="connsiteY1" fmla="*/ 0 h 1271727"/>
                <a:gd name="connsiteX2" fmla="*/ 1413104 w 1413104"/>
                <a:gd name="connsiteY2" fmla="*/ 793063 h 1271727"/>
                <a:gd name="connsiteX3" fmla="*/ 934440 w 1413104"/>
                <a:gd name="connsiteY3" fmla="*/ 1271727 h 1271727"/>
                <a:gd name="connsiteX4" fmla="*/ 0 w 1413104"/>
                <a:gd name="connsiteY4" fmla="*/ 1271727 h 1271727"/>
                <a:gd name="connsiteX5" fmla="*/ 0 w 1413104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271727">
                  <a:moveTo>
                    <a:pt x="0" y="0"/>
                  </a:moveTo>
                  <a:lnTo>
                    <a:pt x="1413104" y="0"/>
                  </a:lnTo>
                  <a:lnTo>
                    <a:pt x="1413104" y="793063"/>
                  </a:lnTo>
                  <a:cubicBezTo>
                    <a:pt x="1413104" y="1057422"/>
                    <a:pt x="1198799" y="1271727"/>
                    <a:pt x="934440" y="1271727"/>
                  </a:cubicBezTo>
                  <a:lnTo>
                    <a:pt x="0" y="1271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FE490F-3BAC-1917-1A78-786D78357845}"/>
                </a:ext>
              </a:extLst>
            </p:cNvPr>
            <p:cNvSpPr txBox="1"/>
            <p:nvPr/>
          </p:nvSpPr>
          <p:spPr>
            <a:xfrm>
              <a:off x="5992320" y="4586111"/>
              <a:ext cx="1613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Skill Enhancement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DCA8B5-436C-970F-44E2-2FE6FD9C9CD8}"/>
              </a:ext>
            </a:extLst>
          </p:cNvPr>
          <p:cNvGrpSpPr/>
          <p:nvPr/>
        </p:nvGrpSpPr>
        <p:grpSpPr>
          <a:xfrm>
            <a:off x="4615747" y="4287861"/>
            <a:ext cx="1438957" cy="1271727"/>
            <a:chOff x="4615747" y="4287861"/>
            <a:chExt cx="1438957" cy="1271727"/>
          </a:xfrm>
        </p:grpSpPr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A9057DF-DB9B-DEA5-D041-3D0D303B53D9}"/>
                </a:ext>
              </a:extLst>
            </p:cNvPr>
            <p:cNvSpPr/>
            <p:nvPr/>
          </p:nvSpPr>
          <p:spPr>
            <a:xfrm>
              <a:off x="4615747" y="4287861"/>
              <a:ext cx="1413103" cy="1271727"/>
            </a:xfrm>
            <a:custGeom>
              <a:avLst/>
              <a:gdLst>
                <a:gd name="connsiteX0" fmla="*/ 0 w 1413103"/>
                <a:gd name="connsiteY0" fmla="*/ 0 h 1271727"/>
                <a:gd name="connsiteX1" fmla="*/ 1413103 w 1413103"/>
                <a:gd name="connsiteY1" fmla="*/ 0 h 1271727"/>
                <a:gd name="connsiteX2" fmla="*/ 1413103 w 1413103"/>
                <a:gd name="connsiteY2" fmla="*/ 1271727 h 1271727"/>
                <a:gd name="connsiteX3" fmla="*/ 478664 w 1413103"/>
                <a:gd name="connsiteY3" fmla="*/ 1271727 h 1271727"/>
                <a:gd name="connsiteX4" fmla="*/ 0 w 1413103"/>
                <a:gd name="connsiteY4" fmla="*/ 793063 h 1271727"/>
                <a:gd name="connsiteX5" fmla="*/ 0 w 1413103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271727">
                  <a:moveTo>
                    <a:pt x="0" y="0"/>
                  </a:moveTo>
                  <a:lnTo>
                    <a:pt x="1413103" y="0"/>
                  </a:lnTo>
                  <a:lnTo>
                    <a:pt x="1413103" y="1271727"/>
                  </a:lnTo>
                  <a:lnTo>
                    <a:pt x="478664" y="1271727"/>
                  </a:lnTo>
                  <a:cubicBezTo>
                    <a:pt x="214305" y="1271727"/>
                    <a:pt x="0" y="1057422"/>
                    <a:pt x="0" y="793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B5F111-B71B-53F6-0FAD-986387C70AF2}"/>
                </a:ext>
              </a:extLst>
            </p:cNvPr>
            <p:cNvSpPr txBox="1"/>
            <p:nvPr/>
          </p:nvSpPr>
          <p:spPr>
            <a:xfrm>
              <a:off x="4618741" y="4623778"/>
              <a:ext cx="1435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Generic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Electives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4CA1F-D5BA-428D-D198-4D8120D00702}"/>
              </a:ext>
            </a:extLst>
          </p:cNvPr>
          <p:cNvSpPr/>
          <p:nvPr/>
        </p:nvSpPr>
        <p:spPr>
          <a:xfrm>
            <a:off x="6023565" y="1686703"/>
            <a:ext cx="90000" cy="48738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8C5A53-9FF2-5183-5013-027C086E81D0}"/>
              </a:ext>
            </a:extLst>
          </p:cNvPr>
          <p:cNvSpPr/>
          <p:nvPr/>
        </p:nvSpPr>
        <p:spPr>
          <a:xfrm rot="16200000">
            <a:off x="6018139" y="901611"/>
            <a:ext cx="90000" cy="6696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9063F820-9ED2-F99D-D03C-B147A260FFF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78CEB-D558-507A-CC87-491FF38B9D56}"/>
              </a:ext>
            </a:extLst>
          </p:cNvPr>
          <p:cNvSpPr txBox="1"/>
          <p:nvPr/>
        </p:nvSpPr>
        <p:spPr>
          <a:xfrm>
            <a:off x="2976886" y="5215989"/>
            <a:ext cx="301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defRPr>
            </a:lvl1pPr>
          </a:lstStyle>
          <a:p>
            <a:r>
              <a:rPr lang="en-US" sz="1400" dirty="0">
                <a:latin typeface="Sitka Text" panose="02000505000000020004" pitchFamily="2" charset="0"/>
              </a:rPr>
              <a:t>Data Science,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English, Finance,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History, Human Resource Management, Marketing, Political Science, Sociology are offered.</a:t>
            </a:r>
          </a:p>
        </p:txBody>
      </p:sp>
    </p:spTree>
    <p:extLst>
      <p:ext uri="{BB962C8B-B14F-4D97-AF65-F5344CB8AC3E}">
        <p14:creationId xmlns:p14="http://schemas.microsoft.com/office/powerpoint/2010/main" val="172741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6177BB29-C7DB-0917-1FA7-6DF21756E2AD}"/>
              </a:ext>
            </a:extLst>
          </p:cNvPr>
          <p:cNvSpPr/>
          <p:nvPr/>
        </p:nvSpPr>
        <p:spPr>
          <a:xfrm>
            <a:off x="1262146" y="1551746"/>
            <a:ext cx="2279938" cy="1965463"/>
          </a:xfrm>
          <a:prstGeom prst="hexagon">
            <a:avLst/>
          </a:prstGeom>
          <a:solidFill>
            <a:srgbClr val="EC3E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0DBBD47-C7EE-2AFD-AA1B-E5E77B552FBA}"/>
              </a:ext>
            </a:extLst>
          </p:cNvPr>
          <p:cNvSpPr/>
          <p:nvPr/>
        </p:nvSpPr>
        <p:spPr>
          <a:xfrm>
            <a:off x="6795960" y="2505821"/>
            <a:ext cx="2279938" cy="1965463"/>
          </a:xfrm>
          <a:prstGeom prst="hexagon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80919-C698-47BA-507A-5F9655894A6B}"/>
              </a:ext>
            </a:extLst>
          </p:cNvPr>
          <p:cNvGrpSpPr/>
          <p:nvPr/>
        </p:nvGrpSpPr>
        <p:grpSpPr>
          <a:xfrm>
            <a:off x="1508708" y="1879177"/>
            <a:ext cx="1828800" cy="461665"/>
            <a:chOff x="418041" y="3441859"/>
            <a:chExt cx="1828800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3A48AF-1417-C2B2-FB8E-656C098BA5A5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Finance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17BBB3-EC86-9A9C-A024-602351B3DE00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D29E8F-7642-8E1D-980F-366814E4E574}"/>
              </a:ext>
            </a:extLst>
          </p:cNvPr>
          <p:cNvSpPr txBox="1"/>
          <p:nvPr/>
        </p:nvSpPr>
        <p:spPr>
          <a:xfrm>
            <a:off x="6880093" y="2865591"/>
            <a:ext cx="2160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English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69E6FF-C76E-FA01-A98A-A20FEC7E366D}"/>
              </a:ext>
            </a:extLst>
          </p:cNvPr>
          <p:cNvSpPr/>
          <p:nvPr/>
        </p:nvSpPr>
        <p:spPr>
          <a:xfrm>
            <a:off x="7066123" y="3341759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5ABA341-E6D1-D9F3-0B15-EA893AF4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31685" y="2559583"/>
            <a:ext cx="365447" cy="3654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Coins with solid fill">
            <a:extLst>
              <a:ext uri="{FF2B5EF4-FFF2-40B4-BE49-F238E27FC236}">
                <a16:creationId xmlns:a16="http://schemas.microsoft.com/office/drawing/2014/main" id="{44F0459A-9304-C7C8-DC94-EDCD02DC9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2083" y="1649313"/>
            <a:ext cx="380567" cy="3805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AA5E83F-4D31-6987-E4FB-5AFC70398706}"/>
              </a:ext>
            </a:extLst>
          </p:cNvPr>
          <p:cNvGrpSpPr/>
          <p:nvPr/>
        </p:nvGrpSpPr>
        <p:grpSpPr>
          <a:xfrm>
            <a:off x="4943237" y="1495434"/>
            <a:ext cx="2279938" cy="2005524"/>
            <a:chOff x="1267403" y="2582808"/>
            <a:chExt cx="2279938" cy="2005524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C12A796-CC9F-0BA1-FBF4-802EF8FDBF99}"/>
                </a:ext>
              </a:extLst>
            </p:cNvPr>
            <p:cNvSpPr/>
            <p:nvPr/>
          </p:nvSpPr>
          <p:spPr>
            <a:xfrm>
              <a:off x="1267403" y="2582808"/>
              <a:ext cx="2279938" cy="1965463"/>
            </a:xfrm>
            <a:prstGeom prst="hexagon">
              <a:avLst/>
            </a:prstGeom>
            <a:solidFill>
              <a:srgbClr val="1BBC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3614BA-324A-9034-259D-2A986E515127}"/>
                </a:ext>
              </a:extLst>
            </p:cNvPr>
            <p:cNvSpPr txBox="1"/>
            <p:nvPr/>
          </p:nvSpPr>
          <p:spPr>
            <a:xfrm>
              <a:off x="1652992" y="2988407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Marketing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0761B-1263-55F4-C398-A252C663EBC7}"/>
                </a:ext>
              </a:extLst>
            </p:cNvPr>
            <p:cNvSpPr/>
            <p:nvPr/>
          </p:nvSpPr>
          <p:spPr>
            <a:xfrm>
              <a:off x="1492972" y="344018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hopping cart with solid fill">
              <a:extLst>
                <a:ext uri="{FF2B5EF4-FFF2-40B4-BE49-F238E27FC236}">
                  <a16:creationId xmlns:a16="http://schemas.microsoft.com/office/drawing/2014/main" id="{1EB99783-D383-AE52-B6CC-25672049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3912" y="2611355"/>
              <a:ext cx="461665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F1AE5B-C300-A602-854A-73A8ECCB2E3E}"/>
                </a:ext>
              </a:extLst>
            </p:cNvPr>
            <p:cNvSpPr txBox="1"/>
            <p:nvPr/>
          </p:nvSpPr>
          <p:spPr>
            <a:xfrm>
              <a:off x="1428712" y="3418781"/>
              <a:ext cx="194162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Product &amp; Brand Management, Consumer Behaviour,  Digital &amp; Social Media Marketing, Customer Relationship Management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B3B418-A9DA-16E5-87F5-C24EE471AE73}"/>
              </a:ext>
            </a:extLst>
          </p:cNvPr>
          <p:cNvSpPr txBox="1"/>
          <p:nvPr/>
        </p:nvSpPr>
        <p:spPr>
          <a:xfrm>
            <a:off x="1561024" y="2301775"/>
            <a:ext cx="171977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Financial Risk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Valuation,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Security Analysis &amp; Portfolio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Financial Analytics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6D0018-7A15-F237-E1EC-CA485A84AACB}"/>
              </a:ext>
            </a:extLst>
          </p:cNvPr>
          <p:cNvGrpSpPr/>
          <p:nvPr/>
        </p:nvGrpSpPr>
        <p:grpSpPr>
          <a:xfrm>
            <a:off x="4959789" y="3523762"/>
            <a:ext cx="2279938" cy="1965463"/>
            <a:chOff x="4966989" y="2542687"/>
            <a:chExt cx="2279938" cy="1965463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8CDD2ADC-D965-F454-CA43-4B4E921BCF91}"/>
                </a:ext>
              </a:extLst>
            </p:cNvPr>
            <p:cNvSpPr/>
            <p:nvPr/>
          </p:nvSpPr>
          <p:spPr>
            <a:xfrm>
              <a:off x="4966989" y="2542687"/>
              <a:ext cx="2279938" cy="1965463"/>
            </a:xfrm>
            <a:prstGeom prst="hexagon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BFD23B-6D24-1F3F-2AE3-0C89C5E6C1C4}"/>
                </a:ext>
              </a:extLst>
            </p:cNvPr>
            <p:cNvGrpSpPr/>
            <p:nvPr/>
          </p:nvGrpSpPr>
          <p:grpSpPr>
            <a:xfrm>
              <a:off x="5192558" y="3076874"/>
              <a:ext cx="1828800" cy="830997"/>
              <a:chOff x="418041" y="3441859"/>
              <a:chExt cx="1828800" cy="83099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EB27F3-C332-5A9F-4FA4-A47FD44D361C}"/>
                  </a:ext>
                </a:extLst>
              </p:cNvPr>
              <p:cNvSpPr txBox="1"/>
              <p:nvPr/>
            </p:nvSpPr>
            <p:spPr>
              <a:xfrm>
                <a:off x="468649" y="3441859"/>
                <a:ext cx="16907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Data Science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072583E-B53C-8D84-E858-BAB871F96B7E}"/>
                  </a:ext>
                </a:extLst>
              </p:cNvPr>
              <p:cNvSpPr/>
              <p:nvPr/>
            </p:nvSpPr>
            <p:spPr>
              <a:xfrm>
                <a:off x="418041" y="3879359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Graphic 31" descr="Statistics outline">
              <a:extLst>
                <a:ext uri="{FF2B5EF4-FFF2-40B4-BE49-F238E27FC236}">
                  <a16:creationId xmlns:a16="http://schemas.microsoft.com/office/drawing/2014/main" id="{584C6033-CCC6-EE01-FB01-D6380735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876126" y="2658980"/>
              <a:ext cx="461665" cy="46166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890972-C4C5-9A82-DE37-56D16DDAD1EB}"/>
                </a:ext>
              </a:extLst>
            </p:cNvPr>
            <p:cNvSpPr txBox="1"/>
            <p:nvPr/>
          </p:nvSpPr>
          <p:spPr>
            <a:xfrm>
              <a:off x="5255965" y="3521154"/>
              <a:ext cx="16971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Probability and Statistics, Data Science Toolbox,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Advance Data Visualization,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Machine Learning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A16DB9-7737-3725-9B85-F0F2448A9ACD}"/>
              </a:ext>
            </a:extLst>
          </p:cNvPr>
          <p:cNvSpPr txBox="1"/>
          <p:nvPr/>
        </p:nvSpPr>
        <p:spPr>
          <a:xfrm>
            <a:off x="7046172" y="3305347"/>
            <a:ext cx="1777588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Academic English, Introduction to the Study of Language, Post-Independence Indian Literature, Postcolonial Literature &amp; Cultural Studies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A62D8A3F-A60B-26A5-EE5A-F4D5D8AD34FE}"/>
              </a:ext>
            </a:extLst>
          </p:cNvPr>
          <p:cNvSpPr/>
          <p:nvPr/>
        </p:nvSpPr>
        <p:spPr>
          <a:xfrm>
            <a:off x="3112913" y="2544343"/>
            <a:ext cx="2279938" cy="1965463"/>
          </a:xfrm>
          <a:prstGeom prst="hexagon">
            <a:avLst/>
          </a:prstGeom>
          <a:solidFill>
            <a:srgbClr val="EF3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858745-16A9-F800-7627-274CA2D8569A}"/>
              </a:ext>
            </a:extLst>
          </p:cNvPr>
          <p:cNvSpPr txBox="1"/>
          <p:nvPr/>
        </p:nvSpPr>
        <p:spPr>
          <a:xfrm>
            <a:off x="3425930" y="2872854"/>
            <a:ext cx="1719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History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0F749D-A77F-214F-2C49-A9F76FCF41F3}"/>
              </a:ext>
            </a:extLst>
          </p:cNvPr>
          <p:cNvSpPr/>
          <p:nvPr/>
        </p:nvSpPr>
        <p:spPr>
          <a:xfrm>
            <a:off x="3338481" y="3349360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Handshake with solid fill">
            <a:extLst>
              <a:ext uri="{FF2B5EF4-FFF2-40B4-BE49-F238E27FC236}">
                <a16:creationId xmlns:a16="http://schemas.microsoft.com/office/drawing/2014/main" id="{30EF8248-1E21-045E-80E1-51C8D5AE5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055794" y="2627819"/>
            <a:ext cx="394173" cy="394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B036055-94B8-26EC-7711-D91CE3CB8DD9}"/>
              </a:ext>
            </a:extLst>
          </p:cNvPr>
          <p:cNvSpPr txBox="1"/>
          <p:nvPr/>
        </p:nvSpPr>
        <p:spPr>
          <a:xfrm>
            <a:off x="3213896" y="3369722"/>
            <a:ext cx="2046354" cy="95410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upto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AD 650,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from 650 – 1200 AD,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Women in Indian History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Twentieth Century World</a:t>
            </a: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42EA3EC-5098-34A0-D467-B6FD2F24520A}"/>
              </a:ext>
            </a:extLst>
          </p:cNvPr>
          <p:cNvSpPr/>
          <p:nvPr/>
        </p:nvSpPr>
        <p:spPr>
          <a:xfrm>
            <a:off x="1267522" y="3563855"/>
            <a:ext cx="2279938" cy="1965463"/>
          </a:xfrm>
          <a:prstGeom prst="hexagon">
            <a:avLst/>
          </a:prstGeom>
          <a:solidFill>
            <a:srgbClr val="029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F6A6FC-AF76-0957-7A77-CBED6587BD80}"/>
              </a:ext>
            </a:extLst>
          </p:cNvPr>
          <p:cNvGrpSpPr/>
          <p:nvPr/>
        </p:nvGrpSpPr>
        <p:grpSpPr>
          <a:xfrm>
            <a:off x="1275740" y="4045428"/>
            <a:ext cx="2330882" cy="461665"/>
            <a:chOff x="215204" y="3360214"/>
            <a:chExt cx="2330882" cy="461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2773F3-889F-3937-D345-DEEA4D1DFB69}"/>
                </a:ext>
              </a:extLst>
            </p:cNvPr>
            <p:cNvSpPr txBox="1"/>
            <p:nvPr/>
          </p:nvSpPr>
          <p:spPr>
            <a:xfrm>
              <a:off x="215204" y="3360214"/>
              <a:ext cx="2330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Human Resource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A3E911-51DF-685D-BF49-891FE7A112FE}"/>
                </a:ext>
              </a:extLst>
            </p:cNvPr>
            <p:cNvSpPr/>
            <p:nvPr/>
          </p:nvSpPr>
          <p:spPr>
            <a:xfrm>
              <a:off x="418041" y="37777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3" name="Graphic 52" descr="Cycle with people with solid fill">
            <a:extLst>
              <a:ext uri="{FF2B5EF4-FFF2-40B4-BE49-F238E27FC236}">
                <a16:creationId xmlns:a16="http://schemas.microsoft.com/office/drawing/2014/main" id="{CDDF41EB-AF95-072E-DBA0-8324420B3D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172027" y="3653883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DDA4753-FE1B-E05D-9A9D-D0171FC705C2}"/>
              </a:ext>
            </a:extLst>
          </p:cNvPr>
          <p:cNvSpPr txBox="1"/>
          <p:nvPr/>
        </p:nvSpPr>
        <p:spPr>
          <a:xfrm>
            <a:off x="1455960" y="4445229"/>
            <a:ext cx="189231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Training and Development, Industrial Relations and </a:t>
            </a:r>
            <a:r>
              <a:rPr lang="en-US" sz="1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Labour</a:t>
            </a:r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Laws, Human Resource Metrics and Analytics, Compensation Management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A03A7EC-16DF-AD73-FC7B-CAAAE321C3C7}"/>
              </a:ext>
            </a:extLst>
          </p:cNvPr>
          <p:cNvSpPr/>
          <p:nvPr/>
        </p:nvSpPr>
        <p:spPr>
          <a:xfrm>
            <a:off x="8649917" y="3509228"/>
            <a:ext cx="2279938" cy="196546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56F9E-122D-6A06-E262-C1C618D2D724}"/>
              </a:ext>
            </a:extLst>
          </p:cNvPr>
          <p:cNvSpPr txBox="1"/>
          <p:nvPr/>
        </p:nvSpPr>
        <p:spPr>
          <a:xfrm>
            <a:off x="8996683" y="3959314"/>
            <a:ext cx="1508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Sociology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43E208-075C-251C-9A94-87DF227BA2DC}"/>
              </a:ext>
            </a:extLst>
          </p:cNvPr>
          <p:cNvSpPr/>
          <p:nvPr/>
        </p:nvSpPr>
        <p:spPr>
          <a:xfrm>
            <a:off x="8894680" y="4416289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 descr="Group with solid fill">
            <a:extLst>
              <a:ext uri="{FF2B5EF4-FFF2-40B4-BE49-F238E27FC236}">
                <a16:creationId xmlns:a16="http://schemas.microsoft.com/office/drawing/2014/main" id="{A26130C2-7C92-E6EC-92F4-ABCAC6F9EC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633657" y="3638126"/>
            <a:ext cx="386316" cy="386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DCB12-F706-A261-742E-19F18666ED3C}"/>
              </a:ext>
            </a:extLst>
          </p:cNvPr>
          <p:cNvSpPr txBox="1"/>
          <p:nvPr/>
        </p:nvSpPr>
        <p:spPr>
          <a:xfrm>
            <a:off x="8961469" y="4454226"/>
            <a:ext cx="16568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Fundamentals of Sociology, Globalization &amp; Society, Gender &amp; Society, Sociology of Health</a:t>
            </a: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47DEE329-76BD-7BDE-05A2-D5FFCD52E375}"/>
              </a:ext>
            </a:extLst>
          </p:cNvPr>
          <p:cNvSpPr/>
          <p:nvPr/>
        </p:nvSpPr>
        <p:spPr>
          <a:xfrm>
            <a:off x="8633807" y="1495434"/>
            <a:ext cx="2279938" cy="1965463"/>
          </a:xfrm>
          <a:prstGeom prst="hexagon">
            <a:avLst/>
          </a:prstGeom>
          <a:solidFill>
            <a:srgbClr val="E97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EA43FC-DDEF-71F7-D397-46353774E64C}"/>
              </a:ext>
            </a:extLst>
          </p:cNvPr>
          <p:cNvSpPr txBox="1"/>
          <p:nvPr/>
        </p:nvSpPr>
        <p:spPr>
          <a:xfrm>
            <a:off x="8785637" y="2013552"/>
            <a:ext cx="2076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Political Science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215C11-3D7D-8437-F8E0-834FAF86AD98}"/>
              </a:ext>
            </a:extLst>
          </p:cNvPr>
          <p:cNvSpPr/>
          <p:nvPr/>
        </p:nvSpPr>
        <p:spPr>
          <a:xfrm>
            <a:off x="8910320" y="2446467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Lecturer with solid fill">
            <a:extLst>
              <a:ext uri="{FF2B5EF4-FFF2-40B4-BE49-F238E27FC236}">
                <a16:creationId xmlns:a16="http://schemas.microsoft.com/office/drawing/2014/main" id="{A3F283F6-AAAE-11A2-1068-9824D20E42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587400" y="1631035"/>
            <a:ext cx="382517" cy="382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E5FFD17-8610-BED7-FF9F-81B8594C9048}"/>
              </a:ext>
            </a:extLst>
          </p:cNvPr>
          <p:cNvSpPr txBox="1"/>
          <p:nvPr/>
        </p:nvSpPr>
        <p:spPr>
          <a:xfrm>
            <a:off x="8928982" y="2455629"/>
            <a:ext cx="1701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Political Institutions in India, Public Policy &amp; Governance in India, Comparative Political Analysis, Political Process in India</a:t>
            </a:r>
          </a:p>
        </p:txBody>
      </p:sp>
      <p:sp>
        <p:nvSpPr>
          <p:cNvPr id="73" name="Title 3">
            <a:extLst>
              <a:ext uri="{FF2B5EF4-FFF2-40B4-BE49-F238E27FC236}">
                <a16:creationId xmlns:a16="http://schemas.microsoft.com/office/drawing/2014/main" id="{28FC8987-3FE7-DE24-C93F-1BFC4E99FC74}"/>
              </a:ext>
            </a:extLst>
          </p:cNvPr>
          <p:cNvSpPr txBox="1">
            <a:spLocks/>
          </p:cNvSpPr>
          <p:nvPr/>
        </p:nvSpPr>
        <p:spPr>
          <a:xfrm>
            <a:off x="817559" y="190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Electives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7D75FA-1373-8FDB-BE22-E506E3C3691F}"/>
              </a:ext>
            </a:extLst>
          </p:cNvPr>
          <p:cNvSpPr txBox="1"/>
          <p:nvPr/>
        </p:nvSpPr>
        <p:spPr>
          <a:xfrm>
            <a:off x="244929" y="6101260"/>
            <a:ext cx="1145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Electives we offer in M.A.(Economics) program</a:t>
            </a:r>
          </a:p>
        </p:txBody>
      </p:sp>
    </p:spTree>
    <p:extLst>
      <p:ext uri="{BB962C8B-B14F-4D97-AF65-F5344CB8AC3E}">
        <p14:creationId xmlns:p14="http://schemas.microsoft.com/office/powerpoint/2010/main" val="3154731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M.A.(Economics)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7D63B-BEC7-FD5D-3884-8DA5E30AB7F2}"/>
              </a:ext>
            </a:extLst>
          </p:cNvPr>
          <p:cNvGrpSpPr/>
          <p:nvPr/>
        </p:nvGrpSpPr>
        <p:grpSpPr>
          <a:xfrm>
            <a:off x="295505" y="1872341"/>
            <a:ext cx="3131936" cy="3438979"/>
            <a:chOff x="355960" y="2971800"/>
            <a:chExt cx="2897309" cy="3181350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68012FB2-0BB7-AA58-DAF9-DB0D9A56D1CA}"/>
                </a:ext>
              </a:extLst>
            </p:cNvPr>
            <p:cNvSpPr/>
            <p:nvPr/>
          </p:nvSpPr>
          <p:spPr>
            <a:xfrm rot="18973752" flipV="1">
              <a:off x="495833" y="3244575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9B460B0D-1FDD-678D-1722-E4EB4CEDCC8D}"/>
                </a:ext>
              </a:extLst>
            </p:cNvPr>
            <p:cNvSpPr/>
            <p:nvPr/>
          </p:nvSpPr>
          <p:spPr>
            <a:xfrm>
              <a:off x="692949" y="2971800"/>
              <a:ext cx="256032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538B1E7C-D689-5BEC-FC68-1D2F900B502F}"/>
                </a:ext>
              </a:extLst>
            </p:cNvPr>
            <p:cNvSpPr/>
            <p:nvPr/>
          </p:nvSpPr>
          <p:spPr>
            <a:xfrm rot="19003292">
              <a:off x="355960" y="3006617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BDD8F2-226A-79C9-1E5F-736AFF52C4C6}"/>
                </a:ext>
              </a:extLst>
            </p:cNvPr>
            <p:cNvSpPr txBox="1"/>
            <p:nvPr/>
          </p:nvSpPr>
          <p:spPr>
            <a:xfrm rot="19130256">
              <a:off x="506991" y="2983243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E9445-1E4F-7007-0A4D-6F7CFA71FB3F}"/>
                </a:ext>
              </a:extLst>
            </p:cNvPr>
            <p:cNvSpPr txBox="1"/>
            <p:nvPr/>
          </p:nvSpPr>
          <p:spPr>
            <a:xfrm>
              <a:off x="818912" y="3295459"/>
              <a:ext cx="2404125" cy="2747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Microeconomics Theory &amp; Analysis – I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Macroeconomics Theory &amp; Analysis – I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Information Technology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Indian Economic Development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Research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D3FAA9-EFDA-1113-F5FE-B923D44219ED}"/>
              </a:ext>
            </a:extLst>
          </p:cNvPr>
          <p:cNvGrpSpPr/>
          <p:nvPr/>
        </p:nvGrpSpPr>
        <p:grpSpPr>
          <a:xfrm>
            <a:off x="3377120" y="1869580"/>
            <a:ext cx="2855893" cy="3441738"/>
            <a:chOff x="3510917" y="2969246"/>
            <a:chExt cx="2641945" cy="3183903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4BB273B1-9330-8A28-926F-C4FC0E2C7215}"/>
                </a:ext>
              </a:extLst>
            </p:cNvPr>
            <p:cNvSpPr/>
            <p:nvPr/>
          </p:nvSpPr>
          <p:spPr>
            <a:xfrm rot="18973752" flipV="1">
              <a:off x="3655538" y="3246329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3E109F7-6795-4716-02E7-F4179A0612A7}"/>
                </a:ext>
              </a:extLst>
            </p:cNvPr>
            <p:cNvSpPr/>
            <p:nvPr/>
          </p:nvSpPr>
          <p:spPr>
            <a:xfrm>
              <a:off x="3866862" y="2971798"/>
              <a:ext cx="2286000" cy="3181351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DC170-E54D-7F36-72FF-7166BAD0E695}"/>
                </a:ext>
              </a:extLst>
            </p:cNvPr>
            <p:cNvSpPr txBox="1"/>
            <p:nvPr/>
          </p:nvSpPr>
          <p:spPr>
            <a:xfrm>
              <a:off x="3973047" y="3320663"/>
              <a:ext cx="2179814" cy="2747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7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dirty="0"/>
                <a:t>Microeconomics Theory &amp; Analysis – II</a:t>
              </a:r>
            </a:p>
            <a:p>
              <a:r>
                <a:rPr lang="en-US" dirty="0"/>
                <a:t>Macroeconomics Theory &amp; Analysis – II</a:t>
              </a:r>
            </a:p>
            <a:p>
              <a:r>
                <a:rPr lang="en-US" dirty="0"/>
                <a:t>Mathematics for Economists</a:t>
              </a:r>
            </a:p>
            <a:p>
              <a:r>
                <a:rPr lang="en-US" dirty="0"/>
                <a:t>Generic Elective I</a:t>
              </a:r>
            </a:p>
            <a:p>
              <a:r>
                <a:rPr lang="en-US" dirty="0"/>
                <a:t>Research Methodology</a:t>
              </a: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1FABBA00-8145-F630-9ABF-B790F150ED04}"/>
                </a:ext>
              </a:extLst>
            </p:cNvPr>
            <p:cNvSpPr/>
            <p:nvPr/>
          </p:nvSpPr>
          <p:spPr>
            <a:xfrm rot="19003292">
              <a:off x="3510917" y="3006619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7DACD-A9CF-0619-F9E1-42F81282A337}"/>
                </a:ext>
              </a:extLst>
            </p:cNvPr>
            <p:cNvSpPr txBox="1"/>
            <p:nvPr/>
          </p:nvSpPr>
          <p:spPr>
            <a:xfrm rot="19130256">
              <a:off x="3661947" y="296924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EF4A59-8D9A-FEC7-C716-3CB92AB743AA}"/>
              </a:ext>
            </a:extLst>
          </p:cNvPr>
          <p:cNvGrpSpPr/>
          <p:nvPr/>
        </p:nvGrpSpPr>
        <p:grpSpPr>
          <a:xfrm>
            <a:off x="6182693" y="1872341"/>
            <a:ext cx="2901386" cy="3438979"/>
            <a:chOff x="6330115" y="2971800"/>
            <a:chExt cx="2684030" cy="3181350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D2CDB2A2-6D76-061C-90AE-948236856A9A}"/>
                </a:ext>
              </a:extLst>
            </p:cNvPr>
            <p:cNvSpPr/>
            <p:nvPr/>
          </p:nvSpPr>
          <p:spPr>
            <a:xfrm rot="18973752" flipV="1">
              <a:off x="6469988" y="3243279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9A0F7DF8-2658-9C8B-DA51-E5D6E7D2EE7C}"/>
                </a:ext>
              </a:extLst>
            </p:cNvPr>
            <p:cNvSpPr/>
            <p:nvPr/>
          </p:nvSpPr>
          <p:spPr>
            <a:xfrm>
              <a:off x="6669830" y="2971800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E2FF0-BB10-3032-3F6D-09014DB49FF0}"/>
                </a:ext>
              </a:extLst>
            </p:cNvPr>
            <p:cNvSpPr txBox="1"/>
            <p:nvPr/>
          </p:nvSpPr>
          <p:spPr>
            <a:xfrm>
              <a:off x="6827275" y="3320526"/>
              <a:ext cx="2186870" cy="279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700" dirty="0"/>
                <a:t>International Economics</a:t>
              </a:r>
            </a:p>
            <a:p>
              <a:r>
                <a:rPr lang="en-US" sz="1700" dirty="0"/>
                <a:t>Environmental Economics</a:t>
              </a:r>
            </a:p>
            <a:p>
              <a:r>
                <a:rPr lang="en-US" sz="1700" dirty="0"/>
                <a:t>Monetary Theory &amp; Policy</a:t>
              </a:r>
            </a:p>
            <a:p>
              <a:r>
                <a:rPr lang="en-US" sz="1700" dirty="0"/>
                <a:t>Public Economics</a:t>
              </a:r>
            </a:p>
            <a:p>
              <a:r>
                <a:rPr lang="en-US" sz="1700" dirty="0"/>
                <a:t>Generic Elective II</a:t>
              </a:r>
            </a:p>
            <a:p>
              <a:r>
                <a:rPr lang="en-US" sz="1700" dirty="0"/>
                <a:t>Term Paper or </a:t>
              </a:r>
              <a:r>
                <a:rPr lang="en-US" sz="1800" dirty="0"/>
                <a:t>a course from GE basket</a:t>
              </a:r>
              <a:endParaRPr lang="en-US" sz="1700" dirty="0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68BBBEC6-3521-07BC-2D3B-4AF35916DF28}"/>
                </a:ext>
              </a:extLst>
            </p:cNvPr>
            <p:cNvSpPr/>
            <p:nvPr/>
          </p:nvSpPr>
          <p:spPr>
            <a:xfrm rot="19003292">
              <a:off x="6330115" y="3005321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D7446-244A-0E35-08BC-3481D9FE8FD9}"/>
                </a:ext>
              </a:extLst>
            </p:cNvPr>
            <p:cNvSpPr txBox="1"/>
            <p:nvPr/>
          </p:nvSpPr>
          <p:spPr>
            <a:xfrm rot="19130256">
              <a:off x="6481146" y="2981947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38763B-19C6-3541-259B-D62B7FF3CD79}"/>
              </a:ext>
            </a:extLst>
          </p:cNvPr>
          <p:cNvGrpSpPr/>
          <p:nvPr/>
        </p:nvGrpSpPr>
        <p:grpSpPr>
          <a:xfrm>
            <a:off x="8970719" y="1868668"/>
            <a:ext cx="2838870" cy="3442651"/>
            <a:chOff x="9139304" y="2968402"/>
            <a:chExt cx="2626198" cy="3184747"/>
          </a:xfrm>
        </p:grpSpPr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13F32B9F-2DF7-9D3F-D2D0-B50FAC8616A9}"/>
                </a:ext>
              </a:extLst>
            </p:cNvPr>
            <p:cNvSpPr/>
            <p:nvPr/>
          </p:nvSpPr>
          <p:spPr>
            <a:xfrm rot="18973752" flipV="1">
              <a:off x="9283925" y="3245485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ounded Rectangle 24">
              <a:extLst>
                <a:ext uri="{FF2B5EF4-FFF2-40B4-BE49-F238E27FC236}">
                  <a16:creationId xmlns:a16="http://schemas.microsoft.com/office/drawing/2014/main" id="{56F2DFA4-7A5D-93FA-FBBA-25CC6A29EA50}"/>
                </a:ext>
              </a:extLst>
            </p:cNvPr>
            <p:cNvSpPr/>
            <p:nvPr/>
          </p:nvSpPr>
          <p:spPr>
            <a:xfrm>
              <a:off x="9472799" y="2971799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1C6BA598-C3B8-B588-2194-2C98703C524E}"/>
                </a:ext>
              </a:extLst>
            </p:cNvPr>
            <p:cNvSpPr/>
            <p:nvPr/>
          </p:nvSpPr>
          <p:spPr>
            <a:xfrm rot="19003292">
              <a:off x="9139304" y="3005775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BE95AB-DAE5-4038-9CF7-C450EAE1342B}"/>
                </a:ext>
              </a:extLst>
            </p:cNvPr>
            <p:cNvSpPr txBox="1"/>
            <p:nvPr/>
          </p:nvSpPr>
          <p:spPr>
            <a:xfrm rot="19130256">
              <a:off x="9290334" y="2968402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15C853-4DDB-A6EF-0A4D-4E3845D535FF}"/>
                </a:ext>
              </a:extLst>
            </p:cNvPr>
            <p:cNvSpPr txBox="1"/>
            <p:nvPr/>
          </p:nvSpPr>
          <p:spPr>
            <a:xfrm>
              <a:off x="9585688" y="3345680"/>
              <a:ext cx="2179814" cy="234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750" dirty="0"/>
                <a:t>Economics Of Development</a:t>
              </a:r>
            </a:p>
            <a:p>
              <a:r>
                <a:rPr lang="en-US" sz="1750" dirty="0"/>
                <a:t>Trade &amp; Development</a:t>
              </a:r>
            </a:p>
            <a:p>
              <a:r>
                <a:rPr lang="en-US" sz="1750" dirty="0"/>
                <a:t>Generic Elective III</a:t>
              </a:r>
            </a:p>
            <a:p>
              <a:r>
                <a:rPr lang="en-US" sz="1750" dirty="0"/>
                <a:t>Generic Elective IV</a:t>
              </a:r>
            </a:p>
            <a:p>
              <a:r>
                <a:rPr lang="en-US" sz="1750" dirty="0"/>
                <a:t>Dissertation </a:t>
              </a:r>
              <a:r>
                <a:rPr lang="en-IN" sz="1800" dirty="0"/>
                <a:t>or 2 courses from GE basket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7841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82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M.A.(Economics)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 years (4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228221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15475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Registration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2 years, offering flexible fees starting at INR 15475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FE700-7294-B393-F221-649A70D4E88D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3175591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Master of Arts in English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212014" y="4589364"/>
            <a:ext cx="355225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A degree focused on literary analysis &amp; criticism of English literature with an intellectual journey through poetry, theatre and fiction.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935490" y="3652616"/>
            <a:ext cx="2835720" cy="1050158"/>
            <a:chOff x="584599" y="4181293"/>
            <a:chExt cx="2835720" cy="105015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584599" y="4181293"/>
              <a:ext cx="175766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Writing Proficiency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202076" y="5136418"/>
            <a:ext cx="2868783" cy="819406"/>
            <a:chOff x="143082" y="5519879"/>
            <a:chExt cx="2868783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143082" y="5519879"/>
              <a:ext cx="17576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Social Awareness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1167817" y="2529456"/>
            <a:ext cx="3637516" cy="1471122"/>
            <a:chOff x="269528" y="2983898"/>
            <a:chExt cx="3637516" cy="147112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269528" y="2983898"/>
              <a:ext cx="267920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Advanced Communication Skills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3918763" y="1819088"/>
            <a:ext cx="3541084" cy="1778764"/>
            <a:chOff x="2610886" y="1912363"/>
            <a:chExt cx="3541084" cy="1778764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2610886" y="1912363"/>
              <a:ext cx="354108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Research and Information Literacy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136418"/>
            <a:ext cx="3214463" cy="1015663"/>
            <a:chOff x="9036219" y="5537402"/>
            <a:chExt cx="3214463" cy="101566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149538" y="5537402"/>
              <a:ext cx="210114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Adaptability and Flexibility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3802670"/>
            <a:ext cx="3451014" cy="1089316"/>
            <a:chOff x="7870762" y="3094512"/>
            <a:chExt cx="3451014" cy="108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39908" y="3094512"/>
              <a:ext cx="228186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Individual &amp; teamwork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578397"/>
            <a:ext cx="3211403" cy="1488152"/>
            <a:chOff x="6857645" y="2035277"/>
            <a:chExt cx="3211403" cy="148815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65335" y="2035277"/>
              <a:ext cx="240371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Cultural and Literary Awareness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DD6D0-6755-300D-2476-DC249EE67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028" y="4905262"/>
            <a:ext cx="1911623" cy="12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90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243835F-ECA0-DFAD-53F3-1D08607E7A61}"/>
              </a:ext>
            </a:extLst>
          </p:cNvPr>
          <p:cNvGrpSpPr/>
          <p:nvPr/>
        </p:nvGrpSpPr>
        <p:grpSpPr>
          <a:xfrm>
            <a:off x="1097535" y="2721501"/>
            <a:ext cx="4884220" cy="3559099"/>
            <a:chOff x="1097535" y="2933776"/>
            <a:chExt cx="4884220" cy="35590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8286765-4BB9-3525-E8EB-05192EB93A37}"/>
                </a:ext>
              </a:extLst>
            </p:cNvPr>
            <p:cNvGrpSpPr/>
            <p:nvPr/>
          </p:nvGrpSpPr>
          <p:grpSpPr>
            <a:xfrm>
              <a:off x="1940228" y="2933776"/>
              <a:ext cx="4041527" cy="3559099"/>
              <a:chOff x="1187139" y="654397"/>
              <a:chExt cx="4041527" cy="3559099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7CC0E27-51A6-4E17-8D41-B16B3C5A940E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3B83DE7-86A1-5933-D737-41D2278AF46C}"/>
                  </a:ext>
                </a:extLst>
              </p:cNvPr>
              <p:cNvGrpSpPr/>
              <p:nvPr/>
            </p:nvGrpSpPr>
            <p:grpSpPr>
              <a:xfrm>
                <a:off x="1294841" y="2256528"/>
                <a:ext cx="3933825" cy="1737613"/>
                <a:chOff x="1549707" y="1822380"/>
                <a:chExt cx="3933825" cy="1737613"/>
              </a:xfrm>
            </p:grpSpPr>
            <p:sp>
              <p:nvSpPr>
                <p:cNvPr id="44" name="Arrow: Pentagon 43">
                  <a:extLst>
                    <a:ext uri="{FF2B5EF4-FFF2-40B4-BE49-F238E27FC236}">
                      <a16:creationId xmlns:a16="http://schemas.microsoft.com/office/drawing/2014/main" id="{3F094A56-D14F-C995-D23A-CCA12572314E}"/>
                    </a:ext>
                  </a:extLst>
                </p:cNvPr>
                <p:cNvSpPr/>
                <p:nvPr/>
              </p:nvSpPr>
              <p:spPr>
                <a:xfrm>
                  <a:off x="1549707" y="1822380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9BBB59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9BBB59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9BBB59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CD3A0A7-F1B2-0646-FCCC-5E5443C1CB51}"/>
                    </a:ext>
                  </a:extLst>
                </p:cNvPr>
                <p:cNvSpPr txBox="1"/>
                <p:nvPr/>
              </p:nvSpPr>
              <p:spPr>
                <a:xfrm>
                  <a:off x="2445056" y="1969049"/>
                  <a:ext cx="1914307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Writing Skills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8A3D5B-C5D9-01C8-0653-A8277BB0C301}"/>
                    </a:ext>
                  </a:extLst>
                </p:cNvPr>
                <p:cNvSpPr txBox="1"/>
                <p:nvPr/>
              </p:nvSpPr>
              <p:spPr>
                <a:xfrm>
                  <a:off x="1663951" y="2636663"/>
                  <a:ext cx="35624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dirty="0"/>
                    <a:t>Capacity to undertake professional content writing or creative writing.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1349D4-D078-043C-B490-825B641D5362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0" name="Graphic 58">
              <a:extLst>
                <a:ext uri="{FF2B5EF4-FFF2-40B4-BE49-F238E27FC236}">
                  <a16:creationId xmlns:a16="http://schemas.microsoft.com/office/drawing/2014/main" id="{A5143C5E-CECB-CF37-AFC0-9BE38706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7535" y="4383469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7C18C-9090-82C9-0A59-7D914F70F525}"/>
              </a:ext>
            </a:extLst>
          </p:cNvPr>
          <p:cNvGrpSpPr/>
          <p:nvPr/>
        </p:nvGrpSpPr>
        <p:grpSpPr>
          <a:xfrm>
            <a:off x="1097535" y="250301"/>
            <a:ext cx="5214232" cy="3567756"/>
            <a:chOff x="1097535" y="665775"/>
            <a:chExt cx="5214232" cy="356775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878D26-7F4E-4AB1-AA78-F5E57E05525E}"/>
                </a:ext>
              </a:extLst>
            </p:cNvPr>
            <p:cNvGrpSpPr/>
            <p:nvPr/>
          </p:nvGrpSpPr>
          <p:grpSpPr>
            <a:xfrm>
              <a:off x="1940228" y="665775"/>
              <a:ext cx="4371539" cy="3567756"/>
              <a:chOff x="1187139" y="654397"/>
              <a:chExt cx="4371539" cy="356775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8D278FA-5B5E-FFC6-0FC2-FD8F424CAD8A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41478CD-997F-B595-C8D8-2E3C78C02864}"/>
                  </a:ext>
                </a:extLst>
              </p:cNvPr>
              <p:cNvGrpSpPr/>
              <p:nvPr/>
            </p:nvGrpSpPr>
            <p:grpSpPr>
              <a:xfrm>
                <a:off x="1294841" y="2202454"/>
                <a:ext cx="4263837" cy="2019699"/>
                <a:chOff x="1549707" y="1768306"/>
                <a:chExt cx="4263837" cy="2019699"/>
              </a:xfrm>
            </p:grpSpPr>
            <p:sp>
              <p:nvSpPr>
                <p:cNvPr id="53" name="Arrow: Pentagon 52">
                  <a:extLst>
                    <a:ext uri="{FF2B5EF4-FFF2-40B4-BE49-F238E27FC236}">
                      <a16:creationId xmlns:a16="http://schemas.microsoft.com/office/drawing/2014/main" id="{36A91CB8-3FFF-10F2-20EC-C070C13970AB}"/>
                    </a:ext>
                  </a:extLst>
                </p:cNvPr>
                <p:cNvSpPr/>
                <p:nvPr/>
              </p:nvSpPr>
              <p:spPr>
                <a:xfrm>
                  <a:off x="1549707" y="1768306"/>
                  <a:ext cx="3933825" cy="823058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4BACC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4BACC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4BACC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1FAEFF-2B21-D016-11E7-4C51D21908D4}"/>
                    </a:ext>
                  </a:extLst>
                </p:cNvPr>
                <p:cNvSpPr txBox="1"/>
                <p:nvPr/>
              </p:nvSpPr>
              <p:spPr>
                <a:xfrm>
                  <a:off x="2322405" y="1906155"/>
                  <a:ext cx="235994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Social Awareness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E302FE5-FC49-5CE2-9B21-ED3B5C80EEA2}"/>
                    </a:ext>
                  </a:extLst>
                </p:cNvPr>
                <p:cNvSpPr txBox="1"/>
                <p:nvPr/>
              </p:nvSpPr>
              <p:spPr>
                <a:xfrm>
                  <a:off x="1663951" y="2587676"/>
                  <a:ext cx="414959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rPr>
                    <a:t>Examine the relationship of literature with history, society, culture, and human behavior and the evolving cross-cultural concerns.</a:t>
                  </a:r>
                  <a:endParaRPr kumimoji="0" lang="en-I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61742A1-68C6-7093-F34C-C1F80B3F93FB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9" name="Graphic 60" descr="Connections with solid fill">
              <a:extLst>
                <a:ext uri="{FF2B5EF4-FFF2-40B4-BE49-F238E27FC236}">
                  <a16:creationId xmlns:a16="http://schemas.microsoft.com/office/drawing/2014/main" id="{6E457CE9-2FF1-65D6-F957-736090A6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97535" y="219759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074342-1BEE-0B85-5FD3-8922589C7758}"/>
              </a:ext>
            </a:extLst>
          </p:cNvPr>
          <p:cNvGrpSpPr/>
          <p:nvPr/>
        </p:nvGrpSpPr>
        <p:grpSpPr>
          <a:xfrm>
            <a:off x="6660799" y="2721501"/>
            <a:ext cx="4693001" cy="3559099"/>
            <a:chOff x="6660799" y="2933776"/>
            <a:chExt cx="4693001" cy="35590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C14B0D-C88B-B7F6-9AEC-4C4F97C7AA50}"/>
                </a:ext>
              </a:extLst>
            </p:cNvPr>
            <p:cNvGrpSpPr/>
            <p:nvPr/>
          </p:nvGrpSpPr>
          <p:grpSpPr>
            <a:xfrm>
              <a:off x="7312273" y="2933776"/>
              <a:ext cx="4041527" cy="3559099"/>
              <a:chOff x="1187139" y="654397"/>
              <a:chExt cx="4041527" cy="3559099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217F1FF-A88A-BFDB-987C-87443D1A08B5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A6E1A09-9849-EBF6-6F6E-F2B2CF7F8476}"/>
                  </a:ext>
                </a:extLst>
              </p:cNvPr>
              <p:cNvGrpSpPr/>
              <p:nvPr/>
            </p:nvGrpSpPr>
            <p:grpSpPr>
              <a:xfrm>
                <a:off x="1294841" y="2280749"/>
                <a:ext cx="3933825" cy="1713392"/>
                <a:chOff x="1549707" y="1846601"/>
                <a:chExt cx="3933825" cy="1713392"/>
              </a:xfrm>
            </p:grpSpPr>
            <p:sp>
              <p:nvSpPr>
                <p:cNvPr id="62" name="Arrow: Pentagon 61">
                  <a:extLst>
                    <a:ext uri="{FF2B5EF4-FFF2-40B4-BE49-F238E27FC236}">
                      <a16:creationId xmlns:a16="http://schemas.microsoft.com/office/drawing/2014/main" id="{C4092A9F-DFBB-31D8-859D-2257317CBB7D}"/>
                    </a:ext>
                  </a:extLst>
                </p:cNvPr>
                <p:cNvSpPr/>
                <p:nvPr/>
              </p:nvSpPr>
              <p:spPr>
                <a:xfrm>
                  <a:off x="1549707" y="1846601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8064A2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8064A2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8064A2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336E22B-7670-236C-669F-438784E5BBFB}"/>
                    </a:ext>
                  </a:extLst>
                </p:cNvPr>
                <p:cNvSpPr txBox="1"/>
                <p:nvPr/>
              </p:nvSpPr>
              <p:spPr>
                <a:xfrm>
                  <a:off x="2310835" y="2003031"/>
                  <a:ext cx="2536272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Research Exposure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657D172-C675-CB88-33CE-7B0D6BA32D7A}"/>
                    </a:ext>
                  </a:extLst>
                </p:cNvPr>
                <p:cNvSpPr txBox="1"/>
                <p:nvPr/>
              </p:nvSpPr>
              <p:spPr>
                <a:xfrm>
                  <a:off x="1549707" y="2636663"/>
                  <a:ext cx="367665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dirty="0"/>
                    <a:t>Apply research methods for meaningful research in language and literature.</a:t>
                  </a:r>
                  <a:endParaRPr lang="en-IN" dirty="0"/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90D606-A82D-0117-EBDB-81C824D786A4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8" name="Graphic 54" descr="Books with solid fill">
              <a:extLst>
                <a:ext uri="{FF2B5EF4-FFF2-40B4-BE49-F238E27FC236}">
                  <a16:creationId xmlns:a16="http://schemas.microsoft.com/office/drawing/2014/main" id="{1A93FF06-3AD9-45E7-8F2E-1DD20606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660799" y="4462057"/>
              <a:ext cx="757224" cy="757224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4A1B8D-B32C-2B72-0DE0-95EF4CABCF3D}"/>
              </a:ext>
            </a:extLst>
          </p:cNvPr>
          <p:cNvGrpSpPr/>
          <p:nvPr/>
        </p:nvGrpSpPr>
        <p:grpSpPr>
          <a:xfrm>
            <a:off x="6658847" y="250301"/>
            <a:ext cx="4694953" cy="3559099"/>
            <a:chOff x="6658847" y="665775"/>
            <a:chExt cx="4694953" cy="355909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B00564-0CB9-667F-EA87-31295E4036BF}"/>
                </a:ext>
              </a:extLst>
            </p:cNvPr>
            <p:cNvGrpSpPr/>
            <p:nvPr/>
          </p:nvGrpSpPr>
          <p:grpSpPr>
            <a:xfrm>
              <a:off x="7312273" y="665775"/>
              <a:ext cx="4041527" cy="3559099"/>
              <a:chOff x="1187139" y="654397"/>
              <a:chExt cx="4041527" cy="3559099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D0E4629-71AE-C233-10D5-682F8B1E802F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1D90DEE-6137-A93D-032C-DD20699C4619}"/>
                  </a:ext>
                </a:extLst>
              </p:cNvPr>
              <p:cNvGrpSpPr/>
              <p:nvPr/>
            </p:nvGrpSpPr>
            <p:grpSpPr>
              <a:xfrm>
                <a:off x="1294841" y="2170380"/>
                <a:ext cx="3933825" cy="1823761"/>
                <a:chOff x="1549707" y="1736232"/>
                <a:chExt cx="3933825" cy="1823761"/>
              </a:xfrm>
            </p:grpSpPr>
            <p:sp>
              <p:nvSpPr>
                <p:cNvPr id="71" name="Arrow: Pentagon 70">
                  <a:extLst>
                    <a:ext uri="{FF2B5EF4-FFF2-40B4-BE49-F238E27FC236}">
                      <a16:creationId xmlns:a16="http://schemas.microsoft.com/office/drawing/2014/main" id="{18CA939D-EDAA-4218-547E-ACEDE98F2EE9}"/>
                    </a:ext>
                  </a:extLst>
                </p:cNvPr>
                <p:cNvSpPr/>
                <p:nvPr/>
              </p:nvSpPr>
              <p:spPr>
                <a:xfrm>
                  <a:off x="1549707" y="1736232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F7964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F7964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F7964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647CE3-E89B-1EF6-2D2C-493838C2E31B}"/>
                    </a:ext>
                  </a:extLst>
                </p:cNvPr>
                <p:cNvSpPr txBox="1"/>
                <p:nvPr/>
              </p:nvSpPr>
              <p:spPr>
                <a:xfrm>
                  <a:off x="2389701" y="1874584"/>
                  <a:ext cx="2913362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Communication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F92ACEF-E9A7-7B3A-91A7-9EEB5ED20935}"/>
                    </a:ext>
                  </a:extLst>
                </p:cNvPr>
                <p:cNvSpPr txBox="1"/>
                <p:nvPr/>
              </p:nvSpPr>
              <p:spPr>
                <a:xfrm>
                  <a:off x="1706189" y="2636663"/>
                  <a:ext cx="352016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dirty="0"/>
                    <a:t>Exercise effective verbal and non-verbal communication skills for different situations.</a:t>
                  </a:r>
                  <a:endParaRPr lang="en-IN" dirty="0"/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394B20-BFDC-ED6F-19BD-34F94751D8D7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67" name="Graphic 56" descr="Chat outline">
              <a:extLst>
                <a:ext uri="{FF2B5EF4-FFF2-40B4-BE49-F238E27FC236}">
                  <a16:creationId xmlns:a16="http://schemas.microsoft.com/office/drawing/2014/main" id="{3CB7F98B-2D16-7813-B1DA-07ECAD15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658847" y="2117749"/>
              <a:ext cx="917610" cy="917610"/>
            </a:xfrm>
            <a:prstGeom prst="rect">
              <a:avLst/>
            </a:prstGeom>
          </p:spPr>
        </p:pic>
      </p:grpSp>
      <p:sp>
        <p:nvSpPr>
          <p:cNvPr id="74" name="Title 23">
            <a:extLst>
              <a:ext uri="{FF2B5EF4-FFF2-40B4-BE49-F238E27FC236}">
                <a16:creationId xmlns:a16="http://schemas.microsoft.com/office/drawing/2014/main" id="{9F2A84EC-8EC2-0449-B18E-5346F12897F9}"/>
              </a:ext>
            </a:extLst>
          </p:cNvPr>
          <p:cNvSpPr txBox="1">
            <a:spLocks/>
          </p:cNvSpPr>
          <p:nvPr/>
        </p:nvSpPr>
        <p:spPr>
          <a:xfrm>
            <a:off x="564558" y="130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of Arts in English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EC0889-353C-B9FA-FEF4-26429DD51A87}"/>
              </a:ext>
            </a:extLst>
          </p:cNvPr>
          <p:cNvSpPr txBox="1"/>
          <p:nvPr/>
        </p:nvSpPr>
        <p:spPr>
          <a:xfrm>
            <a:off x="5212218" y="6222653"/>
            <a:ext cx="6402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Sitka Text" panose="02000505000000020004" pitchFamily="2" charset="0"/>
              </a:rPr>
              <a:t>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273395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8C1EAE5-3D08-3ECD-7028-1938E4F249FD}"/>
              </a:ext>
            </a:extLst>
          </p:cNvPr>
          <p:cNvGrpSpPr/>
          <p:nvPr/>
        </p:nvGrpSpPr>
        <p:grpSpPr>
          <a:xfrm>
            <a:off x="2720687" y="1686704"/>
            <a:ext cx="3432159" cy="2555437"/>
            <a:chOff x="2720687" y="1686704"/>
            <a:chExt cx="3432159" cy="2555437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91B9CA3-47C6-08DF-82E8-ADF8F2F6478C}"/>
                </a:ext>
              </a:extLst>
            </p:cNvPr>
            <p:cNvSpPr/>
            <p:nvPr/>
          </p:nvSpPr>
          <p:spPr>
            <a:xfrm>
              <a:off x="2720687" y="1686704"/>
              <a:ext cx="3313267" cy="2555437"/>
            </a:xfrm>
            <a:custGeom>
              <a:avLst/>
              <a:gdLst>
                <a:gd name="connsiteX0" fmla="*/ 812323 w 3313267"/>
                <a:gd name="connsiteY0" fmla="*/ 0 h 2555437"/>
                <a:gd name="connsiteX1" fmla="*/ 3313267 w 3313267"/>
                <a:gd name="connsiteY1" fmla="*/ 0 h 2555437"/>
                <a:gd name="connsiteX2" fmla="*/ 3313267 w 3313267"/>
                <a:gd name="connsiteY2" fmla="*/ 2555437 h 2555437"/>
                <a:gd name="connsiteX3" fmla="*/ 0 w 3313267"/>
                <a:gd name="connsiteY3" fmla="*/ 2555437 h 2555437"/>
                <a:gd name="connsiteX4" fmla="*/ 0 w 3313267"/>
                <a:gd name="connsiteY4" fmla="*/ 812323 h 2555437"/>
                <a:gd name="connsiteX5" fmla="*/ 812323 w 3313267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555437">
                  <a:moveTo>
                    <a:pt x="812323" y="0"/>
                  </a:moveTo>
                  <a:lnTo>
                    <a:pt x="3313267" y="0"/>
                  </a:lnTo>
                  <a:lnTo>
                    <a:pt x="3313267" y="2555437"/>
                  </a:lnTo>
                  <a:lnTo>
                    <a:pt x="0" y="2555437"/>
                  </a:lnTo>
                  <a:lnTo>
                    <a:pt x="0" y="812323"/>
                  </a:lnTo>
                  <a:cubicBezTo>
                    <a:pt x="0" y="363689"/>
                    <a:pt x="363689" y="0"/>
                    <a:pt x="812323" y="0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F8F171-3757-B5B7-078D-955215A2B8DC}"/>
                </a:ext>
              </a:extLst>
            </p:cNvPr>
            <p:cNvSpPr txBox="1"/>
            <p:nvPr/>
          </p:nvSpPr>
          <p:spPr>
            <a:xfrm>
              <a:off x="2919940" y="2040208"/>
              <a:ext cx="323290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Students have options to opt for a term paper &amp; complete a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dissertation in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the last term.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48A71BA-A585-8302-CCAD-DE7C1A3DDE0B}"/>
              </a:ext>
            </a:extLst>
          </p:cNvPr>
          <p:cNvGrpSpPr/>
          <p:nvPr/>
        </p:nvGrpSpPr>
        <p:grpSpPr>
          <a:xfrm>
            <a:off x="2720687" y="4287860"/>
            <a:ext cx="3313267" cy="2272685"/>
            <a:chOff x="2720687" y="4287860"/>
            <a:chExt cx="3313267" cy="2272685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7FD8C0B-5AA0-F7AA-9907-D25CABD87579}"/>
                </a:ext>
              </a:extLst>
            </p:cNvPr>
            <p:cNvSpPr/>
            <p:nvPr/>
          </p:nvSpPr>
          <p:spPr>
            <a:xfrm>
              <a:off x="2720687" y="4287860"/>
              <a:ext cx="3313267" cy="2272685"/>
            </a:xfrm>
            <a:custGeom>
              <a:avLst/>
              <a:gdLst>
                <a:gd name="connsiteX0" fmla="*/ 0 w 3313267"/>
                <a:gd name="connsiteY0" fmla="*/ 0 h 2272685"/>
                <a:gd name="connsiteX1" fmla="*/ 3313267 w 3313267"/>
                <a:gd name="connsiteY1" fmla="*/ 0 h 2272685"/>
                <a:gd name="connsiteX2" fmla="*/ 3313267 w 3313267"/>
                <a:gd name="connsiteY2" fmla="*/ 2272685 h 2272685"/>
                <a:gd name="connsiteX3" fmla="*/ 812323 w 3313267"/>
                <a:gd name="connsiteY3" fmla="*/ 2272685 h 2272685"/>
                <a:gd name="connsiteX4" fmla="*/ 0 w 3313267"/>
                <a:gd name="connsiteY4" fmla="*/ 1460362 h 2272685"/>
                <a:gd name="connsiteX5" fmla="*/ 0 w 3313267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272685">
                  <a:moveTo>
                    <a:pt x="0" y="0"/>
                  </a:moveTo>
                  <a:lnTo>
                    <a:pt x="3313267" y="0"/>
                  </a:lnTo>
                  <a:lnTo>
                    <a:pt x="3313267" y="2272685"/>
                  </a:lnTo>
                  <a:lnTo>
                    <a:pt x="812323" y="2272685"/>
                  </a:lnTo>
                  <a:cubicBezTo>
                    <a:pt x="363689" y="2272685"/>
                    <a:pt x="0" y="1908996"/>
                    <a:pt x="0" y="14603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7C250-854B-BE6C-8F02-0DB66AE2440F}"/>
                </a:ext>
              </a:extLst>
            </p:cNvPr>
            <p:cNvSpPr txBox="1"/>
            <p:nvPr/>
          </p:nvSpPr>
          <p:spPr>
            <a:xfrm>
              <a:off x="2782730" y="4457792"/>
              <a:ext cx="1835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4  courses each of 4 credits from the areas such as</a:t>
              </a: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DDCCAA-C106-BDC6-CDB4-90D4FC75AD64}"/>
              </a:ext>
            </a:extLst>
          </p:cNvPr>
          <p:cNvGrpSpPr/>
          <p:nvPr/>
        </p:nvGrpSpPr>
        <p:grpSpPr>
          <a:xfrm>
            <a:off x="6096000" y="4287860"/>
            <a:ext cx="3373218" cy="2272685"/>
            <a:chOff x="6096000" y="4287860"/>
            <a:chExt cx="3373218" cy="2272685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DD2F514-D8E7-E3FB-175D-F5DCF4CDA8CF}"/>
                </a:ext>
              </a:extLst>
            </p:cNvPr>
            <p:cNvSpPr/>
            <p:nvPr/>
          </p:nvSpPr>
          <p:spPr>
            <a:xfrm>
              <a:off x="6096000" y="4287860"/>
              <a:ext cx="3313270" cy="2272685"/>
            </a:xfrm>
            <a:custGeom>
              <a:avLst/>
              <a:gdLst>
                <a:gd name="connsiteX0" fmla="*/ 0 w 3313270"/>
                <a:gd name="connsiteY0" fmla="*/ 0 h 2272685"/>
                <a:gd name="connsiteX1" fmla="*/ 3313270 w 3313270"/>
                <a:gd name="connsiteY1" fmla="*/ 0 h 2272685"/>
                <a:gd name="connsiteX2" fmla="*/ 3313270 w 3313270"/>
                <a:gd name="connsiteY2" fmla="*/ 1460362 h 2272685"/>
                <a:gd name="connsiteX3" fmla="*/ 2500947 w 3313270"/>
                <a:gd name="connsiteY3" fmla="*/ 2272685 h 2272685"/>
                <a:gd name="connsiteX4" fmla="*/ 0 w 3313270"/>
                <a:gd name="connsiteY4" fmla="*/ 2272685 h 2272685"/>
                <a:gd name="connsiteX5" fmla="*/ 0 w 3313270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272685">
                  <a:moveTo>
                    <a:pt x="0" y="0"/>
                  </a:moveTo>
                  <a:lnTo>
                    <a:pt x="3313270" y="0"/>
                  </a:lnTo>
                  <a:lnTo>
                    <a:pt x="3313270" y="1460362"/>
                  </a:lnTo>
                  <a:cubicBezTo>
                    <a:pt x="3313270" y="1908996"/>
                    <a:pt x="2949581" y="2272685"/>
                    <a:pt x="2500947" y="2272685"/>
                  </a:cubicBezTo>
                  <a:lnTo>
                    <a:pt x="0" y="2272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94334-DC8A-A898-4C64-354BC57F799B}"/>
                </a:ext>
              </a:extLst>
            </p:cNvPr>
            <p:cNvSpPr txBox="1"/>
            <p:nvPr/>
          </p:nvSpPr>
          <p:spPr>
            <a:xfrm>
              <a:off x="7609185" y="4559500"/>
              <a:ext cx="18600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A course on ‘Fundamentals of Information Technology’ is offered.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ABC1A6-C170-D1BA-510C-3E890F2D5F00}"/>
              </a:ext>
            </a:extLst>
          </p:cNvPr>
          <p:cNvGrpSpPr/>
          <p:nvPr/>
        </p:nvGrpSpPr>
        <p:grpSpPr>
          <a:xfrm>
            <a:off x="6096000" y="1686704"/>
            <a:ext cx="3313270" cy="2555437"/>
            <a:chOff x="6096000" y="1686704"/>
            <a:chExt cx="3313270" cy="2555437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2734DAD-C747-9CB2-5206-5CDD1999AF5B}"/>
                </a:ext>
              </a:extLst>
            </p:cNvPr>
            <p:cNvSpPr/>
            <p:nvPr/>
          </p:nvSpPr>
          <p:spPr>
            <a:xfrm>
              <a:off x="6096000" y="1686704"/>
              <a:ext cx="3313270" cy="2555437"/>
            </a:xfrm>
            <a:custGeom>
              <a:avLst/>
              <a:gdLst>
                <a:gd name="connsiteX0" fmla="*/ 0 w 3313270"/>
                <a:gd name="connsiteY0" fmla="*/ 0 h 2555437"/>
                <a:gd name="connsiteX1" fmla="*/ 2500947 w 3313270"/>
                <a:gd name="connsiteY1" fmla="*/ 0 h 2555437"/>
                <a:gd name="connsiteX2" fmla="*/ 3313270 w 3313270"/>
                <a:gd name="connsiteY2" fmla="*/ 812323 h 2555437"/>
                <a:gd name="connsiteX3" fmla="*/ 3313270 w 3313270"/>
                <a:gd name="connsiteY3" fmla="*/ 2555437 h 2555437"/>
                <a:gd name="connsiteX4" fmla="*/ 0 w 3313270"/>
                <a:gd name="connsiteY4" fmla="*/ 2555437 h 2555437"/>
                <a:gd name="connsiteX5" fmla="*/ 0 w 3313270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555437">
                  <a:moveTo>
                    <a:pt x="0" y="0"/>
                  </a:moveTo>
                  <a:lnTo>
                    <a:pt x="2500947" y="0"/>
                  </a:lnTo>
                  <a:cubicBezTo>
                    <a:pt x="2949581" y="0"/>
                    <a:pt x="3313270" y="363689"/>
                    <a:pt x="3313270" y="812323"/>
                  </a:cubicBezTo>
                  <a:lnTo>
                    <a:pt x="3313270" y="2555437"/>
                  </a:lnTo>
                  <a:lnTo>
                    <a:pt x="0" y="2555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3BCC5D-34CF-C94D-4B35-8D263C8960F1}"/>
                </a:ext>
              </a:extLst>
            </p:cNvPr>
            <p:cNvSpPr txBox="1"/>
            <p:nvPr/>
          </p:nvSpPr>
          <p:spPr>
            <a:xfrm>
              <a:off x="7514306" y="1908446"/>
              <a:ext cx="187751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14 Discipline-Specific Core Courses each of 4 credits are offered throughout the programme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40C4DA-9DB9-7906-A5A3-359943DF30CE}"/>
              </a:ext>
            </a:extLst>
          </p:cNvPr>
          <p:cNvGrpSpPr/>
          <p:nvPr/>
        </p:nvGrpSpPr>
        <p:grpSpPr>
          <a:xfrm>
            <a:off x="4615747" y="2678783"/>
            <a:ext cx="1423409" cy="1554480"/>
            <a:chOff x="4615747" y="2678783"/>
            <a:chExt cx="1423409" cy="1554480"/>
          </a:xfrm>
        </p:grpSpPr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8EF0947E-0D29-6352-0DBB-85DE2ABCC4E7}"/>
                </a:ext>
              </a:extLst>
            </p:cNvPr>
            <p:cNvSpPr/>
            <p:nvPr/>
          </p:nvSpPr>
          <p:spPr>
            <a:xfrm>
              <a:off x="4615747" y="2678783"/>
              <a:ext cx="1413103" cy="1554480"/>
            </a:xfrm>
            <a:custGeom>
              <a:avLst/>
              <a:gdLst>
                <a:gd name="connsiteX0" fmla="*/ 478664 w 1413103"/>
                <a:gd name="connsiteY0" fmla="*/ 0 h 1554480"/>
                <a:gd name="connsiteX1" fmla="*/ 1413103 w 1413103"/>
                <a:gd name="connsiteY1" fmla="*/ 0 h 1554480"/>
                <a:gd name="connsiteX2" fmla="*/ 1413103 w 1413103"/>
                <a:gd name="connsiteY2" fmla="*/ 1554480 h 1554480"/>
                <a:gd name="connsiteX3" fmla="*/ 0 w 1413103"/>
                <a:gd name="connsiteY3" fmla="*/ 1554480 h 1554480"/>
                <a:gd name="connsiteX4" fmla="*/ 0 w 1413103"/>
                <a:gd name="connsiteY4" fmla="*/ 478664 h 1554480"/>
                <a:gd name="connsiteX5" fmla="*/ 478664 w 1413103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554480">
                  <a:moveTo>
                    <a:pt x="478664" y="0"/>
                  </a:moveTo>
                  <a:lnTo>
                    <a:pt x="1413103" y="0"/>
                  </a:lnTo>
                  <a:lnTo>
                    <a:pt x="1413103" y="1554480"/>
                  </a:lnTo>
                  <a:lnTo>
                    <a:pt x="0" y="1554480"/>
                  </a:lnTo>
                  <a:lnTo>
                    <a:pt x="0" y="478664"/>
                  </a:lnTo>
                  <a:cubicBezTo>
                    <a:pt x="0" y="214305"/>
                    <a:pt x="214305" y="0"/>
                    <a:pt x="478664" y="0"/>
                  </a:cubicBezTo>
                  <a:close/>
                </a:path>
              </a:pathLst>
            </a:cu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43F31D-8A24-A73B-60B2-A14F9EFD332E}"/>
                </a:ext>
              </a:extLst>
            </p:cNvPr>
            <p:cNvSpPr txBox="1"/>
            <p:nvPr/>
          </p:nvSpPr>
          <p:spPr>
            <a:xfrm>
              <a:off x="4630701" y="3107613"/>
              <a:ext cx="140845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Dissertation &amp;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Term Paper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E4C7C1-0583-CAE0-A99A-F2D58CE288BF}"/>
              </a:ext>
            </a:extLst>
          </p:cNvPr>
          <p:cNvGrpSpPr/>
          <p:nvPr/>
        </p:nvGrpSpPr>
        <p:grpSpPr>
          <a:xfrm>
            <a:off x="6047059" y="2678783"/>
            <a:ext cx="1467247" cy="1554480"/>
            <a:chOff x="6047059" y="2678783"/>
            <a:chExt cx="1467247" cy="1554480"/>
          </a:xfrm>
        </p:grpSpPr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8F1627D1-4369-0229-8880-8C7DA622D90D}"/>
                </a:ext>
              </a:extLst>
            </p:cNvPr>
            <p:cNvSpPr/>
            <p:nvPr/>
          </p:nvSpPr>
          <p:spPr>
            <a:xfrm>
              <a:off x="6101202" y="2678783"/>
              <a:ext cx="1413104" cy="1554480"/>
            </a:xfrm>
            <a:custGeom>
              <a:avLst/>
              <a:gdLst>
                <a:gd name="connsiteX0" fmla="*/ 0 w 1413104"/>
                <a:gd name="connsiteY0" fmla="*/ 0 h 1554480"/>
                <a:gd name="connsiteX1" fmla="*/ 934440 w 1413104"/>
                <a:gd name="connsiteY1" fmla="*/ 0 h 1554480"/>
                <a:gd name="connsiteX2" fmla="*/ 1413104 w 1413104"/>
                <a:gd name="connsiteY2" fmla="*/ 478664 h 1554480"/>
                <a:gd name="connsiteX3" fmla="*/ 1413104 w 1413104"/>
                <a:gd name="connsiteY3" fmla="*/ 1554480 h 1554480"/>
                <a:gd name="connsiteX4" fmla="*/ 0 w 1413104"/>
                <a:gd name="connsiteY4" fmla="*/ 1554480 h 1554480"/>
                <a:gd name="connsiteX5" fmla="*/ 0 w 1413104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554480">
                  <a:moveTo>
                    <a:pt x="0" y="0"/>
                  </a:moveTo>
                  <a:lnTo>
                    <a:pt x="934440" y="0"/>
                  </a:lnTo>
                  <a:cubicBezTo>
                    <a:pt x="1198799" y="0"/>
                    <a:pt x="1413104" y="214305"/>
                    <a:pt x="1413104" y="478664"/>
                  </a:cubicBezTo>
                  <a:lnTo>
                    <a:pt x="1413104" y="1554480"/>
                  </a:lnTo>
                  <a:lnTo>
                    <a:pt x="0" y="1554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55BB9-82C6-607E-19C8-5EACB495D167}"/>
                </a:ext>
              </a:extLst>
            </p:cNvPr>
            <p:cNvSpPr txBox="1"/>
            <p:nvPr/>
          </p:nvSpPr>
          <p:spPr>
            <a:xfrm>
              <a:off x="6047059" y="3318363"/>
              <a:ext cx="14406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Discipline Specific Core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C0219E-D6DD-E9F3-4011-50172A78E89F}"/>
              </a:ext>
            </a:extLst>
          </p:cNvPr>
          <p:cNvGrpSpPr/>
          <p:nvPr/>
        </p:nvGrpSpPr>
        <p:grpSpPr>
          <a:xfrm>
            <a:off x="5992320" y="4287861"/>
            <a:ext cx="1613111" cy="1271727"/>
            <a:chOff x="5992320" y="4287861"/>
            <a:chExt cx="1613111" cy="1271727"/>
          </a:xfrm>
        </p:grpSpPr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17EAD93-453A-1B97-640E-EF1558B71218}"/>
                </a:ext>
              </a:extLst>
            </p:cNvPr>
            <p:cNvSpPr/>
            <p:nvPr/>
          </p:nvSpPr>
          <p:spPr>
            <a:xfrm>
              <a:off x="6092324" y="4287861"/>
              <a:ext cx="1413104" cy="1271727"/>
            </a:xfrm>
            <a:custGeom>
              <a:avLst/>
              <a:gdLst>
                <a:gd name="connsiteX0" fmla="*/ 0 w 1413104"/>
                <a:gd name="connsiteY0" fmla="*/ 0 h 1271727"/>
                <a:gd name="connsiteX1" fmla="*/ 1413104 w 1413104"/>
                <a:gd name="connsiteY1" fmla="*/ 0 h 1271727"/>
                <a:gd name="connsiteX2" fmla="*/ 1413104 w 1413104"/>
                <a:gd name="connsiteY2" fmla="*/ 793063 h 1271727"/>
                <a:gd name="connsiteX3" fmla="*/ 934440 w 1413104"/>
                <a:gd name="connsiteY3" fmla="*/ 1271727 h 1271727"/>
                <a:gd name="connsiteX4" fmla="*/ 0 w 1413104"/>
                <a:gd name="connsiteY4" fmla="*/ 1271727 h 1271727"/>
                <a:gd name="connsiteX5" fmla="*/ 0 w 1413104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271727">
                  <a:moveTo>
                    <a:pt x="0" y="0"/>
                  </a:moveTo>
                  <a:lnTo>
                    <a:pt x="1413104" y="0"/>
                  </a:lnTo>
                  <a:lnTo>
                    <a:pt x="1413104" y="793063"/>
                  </a:lnTo>
                  <a:cubicBezTo>
                    <a:pt x="1413104" y="1057422"/>
                    <a:pt x="1198799" y="1271727"/>
                    <a:pt x="934440" y="1271727"/>
                  </a:cubicBezTo>
                  <a:lnTo>
                    <a:pt x="0" y="1271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FE490F-3BAC-1917-1A78-786D78357845}"/>
                </a:ext>
              </a:extLst>
            </p:cNvPr>
            <p:cNvSpPr txBox="1"/>
            <p:nvPr/>
          </p:nvSpPr>
          <p:spPr>
            <a:xfrm>
              <a:off x="5992320" y="4586111"/>
              <a:ext cx="1613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Skill Enhancement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DCA8B5-436C-970F-44E2-2FE6FD9C9CD8}"/>
              </a:ext>
            </a:extLst>
          </p:cNvPr>
          <p:cNvGrpSpPr/>
          <p:nvPr/>
        </p:nvGrpSpPr>
        <p:grpSpPr>
          <a:xfrm>
            <a:off x="4615747" y="4287861"/>
            <a:ext cx="1438957" cy="1271727"/>
            <a:chOff x="4615747" y="4287861"/>
            <a:chExt cx="1438957" cy="1271727"/>
          </a:xfrm>
        </p:grpSpPr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A9057DF-DB9B-DEA5-D041-3D0D303B53D9}"/>
                </a:ext>
              </a:extLst>
            </p:cNvPr>
            <p:cNvSpPr/>
            <p:nvPr/>
          </p:nvSpPr>
          <p:spPr>
            <a:xfrm>
              <a:off x="4615747" y="4287861"/>
              <a:ext cx="1413103" cy="1271727"/>
            </a:xfrm>
            <a:custGeom>
              <a:avLst/>
              <a:gdLst>
                <a:gd name="connsiteX0" fmla="*/ 0 w 1413103"/>
                <a:gd name="connsiteY0" fmla="*/ 0 h 1271727"/>
                <a:gd name="connsiteX1" fmla="*/ 1413103 w 1413103"/>
                <a:gd name="connsiteY1" fmla="*/ 0 h 1271727"/>
                <a:gd name="connsiteX2" fmla="*/ 1413103 w 1413103"/>
                <a:gd name="connsiteY2" fmla="*/ 1271727 h 1271727"/>
                <a:gd name="connsiteX3" fmla="*/ 478664 w 1413103"/>
                <a:gd name="connsiteY3" fmla="*/ 1271727 h 1271727"/>
                <a:gd name="connsiteX4" fmla="*/ 0 w 1413103"/>
                <a:gd name="connsiteY4" fmla="*/ 793063 h 1271727"/>
                <a:gd name="connsiteX5" fmla="*/ 0 w 1413103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271727">
                  <a:moveTo>
                    <a:pt x="0" y="0"/>
                  </a:moveTo>
                  <a:lnTo>
                    <a:pt x="1413103" y="0"/>
                  </a:lnTo>
                  <a:lnTo>
                    <a:pt x="1413103" y="1271727"/>
                  </a:lnTo>
                  <a:lnTo>
                    <a:pt x="478664" y="1271727"/>
                  </a:lnTo>
                  <a:cubicBezTo>
                    <a:pt x="214305" y="1271727"/>
                    <a:pt x="0" y="1057422"/>
                    <a:pt x="0" y="793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B5F111-B71B-53F6-0FAD-986387C70AF2}"/>
                </a:ext>
              </a:extLst>
            </p:cNvPr>
            <p:cNvSpPr txBox="1"/>
            <p:nvPr/>
          </p:nvSpPr>
          <p:spPr>
            <a:xfrm>
              <a:off x="4618741" y="4623778"/>
              <a:ext cx="1435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Generic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Electives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4CA1F-D5BA-428D-D198-4D8120D00702}"/>
              </a:ext>
            </a:extLst>
          </p:cNvPr>
          <p:cNvSpPr/>
          <p:nvPr/>
        </p:nvSpPr>
        <p:spPr>
          <a:xfrm>
            <a:off x="6023565" y="1686703"/>
            <a:ext cx="90000" cy="48738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8C5A53-9FF2-5183-5013-027C086E81D0}"/>
              </a:ext>
            </a:extLst>
          </p:cNvPr>
          <p:cNvSpPr/>
          <p:nvPr/>
        </p:nvSpPr>
        <p:spPr>
          <a:xfrm rot="16200000">
            <a:off x="6018139" y="901611"/>
            <a:ext cx="90000" cy="6696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9063F820-9ED2-F99D-D03C-B147A260FFF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78CEB-D558-507A-CC87-491FF38B9D56}"/>
              </a:ext>
            </a:extLst>
          </p:cNvPr>
          <p:cNvSpPr txBox="1"/>
          <p:nvPr/>
        </p:nvSpPr>
        <p:spPr>
          <a:xfrm>
            <a:off x="2976886" y="5215989"/>
            <a:ext cx="301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defRPr>
            </a:lvl1pPr>
          </a:lstStyle>
          <a:p>
            <a:r>
              <a:rPr lang="en-US" sz="1400" dirty="0">
                <a:latin typeface="Sitka Text" panose="02000505000000020004" pitchFamily="2" charset="0"/>
              </a:rPr>
              <a:t>Data Science,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English, Finance, Economics,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History, Human Resource Management, Marketing, Political Science, Sociology are offered.</a:t>
            </a:r>
          </a:p>
        </p:txBody>
      </p:sp>
    </p:spTree>
    <p:extLst>
      <p:ext uri="{BB962C8B-B14F-4D97-AF65-F5344CB8AC3E}">
        <p14:creationId xmlns:p14="http://schemas.microsoft.com/office/powerpoint/2010/main" val="393436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B28BC-58AE-BB07-3BF5-9027A336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Specializations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E8D9090-7076-FA83-8083-BEF4AFB580B9}"/>
              </a:ext>
            </a:extLst>
          </p:cNvPr>
          <p:cNvSpPr/>
          <p:nvPr/>
        </p:nvSpPr>
        <p:spPr>
          <a:xfrm>
            <a:off x="2058375" y="3717262"/>
            <a:ext cx="2279938" cy="1965463"/>
          </a:xfrm>
          <a:prstGeom prst="hexagon">
            <a:avLst/>
          </a:prstGeom>
          <a:solidFill>
            <a:srgbClr val="029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09A9646-41E4-E4DF-50A3-377A6739CE5D}"/>
              </a:ext>
            </a:extLst>
          </p:cNvPr>
          <p:cNvSpPr/>
          <p:nvPr/>
        </p:nvSpPr>
        <p:spPr>
          <a:xfrm>
            <a:off x="2042265" y="1703468"/>
            <a:ext cx="2279938" cy="1965463"/>
          </a:xfrm>
          <a:prstGeom prst="hexagon">
            <a:avLst/>
          </a:prstGeom>
          <a:solidFill>
            <a:srgbClr val="EC3E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65CD4FE6-7E5B-4948-1F3A-CCE07F3D1A99}"/>
              </a:ext>
            </a:extLst>
          </p:cNvPr>
          <p:cNvSpPr/>
          <p:nvPr/>
        </p:nvSpPr>
        <p:spPr>
          <a:xfrm>
            <a:off x="3892058" y="2694409"/>
            <a:ext cx="2279938" cy="1965463"/>
          </a:xfrm>
          <a:prstGeom prst="hexag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2836A5F2-DDCA-051C-163E-3EA604AF48A2}"/>
              </a:ext>
            </a:extLst>
          </p:cNvPr>
          <p:cNvSpPr/>
          <p:nvPr/>
        </p:nvSpPr>
        <p:spPr>
          <a:xfrm>
            <a:off x="5740882" y="3677140"/>
            <a:ext cx="2279938" cy="1965463"/>
          </a:xfrm>
          <a:prstGeom prst="hexagon">
            <a:avLst/>
          </a:prstGeom>
          <a:solidFill>
            <a:srgbClr val="EF3D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A71051F-E779-0AAD-8DD7-A156C3CD197C}"/>
              </a:ext>
            </a:extLst>
          </p:cNvPr>
          <p:cNvSpPr/>
          <p:nvPr/>
        </p:nvSpPr>
        <p:spPr>
          <a:xfrm>
            <a:off x="5724772" y="1663346"/>
            <a:ext cx="2279938" cy="1965463"/>
          </a:xfrm>
          <a:prstGeom prst="hexagon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B64451C-AF86-AB21-10CC-C474386B49A8}"/>
              </a:ext>
            </a:extLst>
          </p:cNvPr>
          <p:cNvSpPr/>
          <p:nvPr/>
        </p:nvSpPr>
        <p:spPr>
          <a:xfrm>
            <a:off x="7569729" y="2670243"/>
            <a:ext cx="2279938" cy="1965463"/>
          </a:xfrm>
          <a:prstGeom prst="hexagon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C159902B-D0C1-B53B-4A0A-6A5848EB7821}"/>
              </a:ext>
            </a:extLst>
          </p:cNvPr>
          <p:cNvSpPr/>
          <p:nvPr/>
        </p:nvSpPr>
        <p:spPr>
          <a:xfrm>
            <a:off x="9418553" y="3652974"/>
            <a:ext cx="2279938" cy="196546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28BA6236-676F-7D86-E781-610FA78123D4}"/>
              </a:ext>
            </a:extLst>
          </p:cNvPr>
          <p:cNvSpPr/>
          <p:nvPr/>
        </p:nvSpPr>
        <p:spPr>
          <a:xfrm>
            <a:off x="9402443" y="1639180"/>
            <a:ext cx="2279938" cy="1965463"/>
          </a:xfrm>
          <a:prstGeom prst="hexagon">
            <a:avLst/>
          </a:prstGeom>
          <a:solidFill>
            <a:srgbClr val="E97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5F5BD619-4413-A7AB-1265-AF0497F3B8B1}"/>
              </a:ext>
            </a:extLst>
          </p:cNvPr>
          <p:cNvSpPr/>
          <p:nvPr/>
        </p:nvSpPr>
        <p:spPr>
          <a:xfrm>
            <a:off x="192472" y="2734530"/>
            <a:ext cx="2279938" cy="1965463"/>
          </a:xfrm>
          <a:prstGeom prst="hexagon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5F09F-3C7D-4659-5076-30EB9AAF765F}"/>
              </a:ext>
            </a:extLst>
          </p:cNvPr>
          <p:cNvGrpSpPr/>
          <p:nvPr/>
        </p:nvGrpSpPr>
        <p:grpSpPr>
          <a:xfrm>
            <a:off x="418041" y="3268717"/>
            <a:ext cx="1828800" cy="461665"/>
            <a:chOff x="418041" y="3441859"/>
            <a:chExt cx="1828800" cy="4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E21FF3-443F-38E3-983F-7319FD34F334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Marketing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C42EDD-0DEF-1F25-F173-202B9C4B3820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27716B-E395-F625-730E-3063672B1CE6}"/>
              </a:ext>
            </a:extLst>
          </p:cNvPr>
          <p:cNvGrpSpPr/>
          <p:nvPr/>
        </p:nvGrpSpPr>
        <p:grpSpPr>
          <a:xfrm>
            <a:off x="5950341" y="2011076"/>
            <a:ext cx="1828800" cy="1200329"/>
            <a:chOff x="418041" y="3081233"/>
            <a:chExt cx="1828800" cy="1200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DDDFAE-7B1B-9AD8-53A2-0145908531E9}"/>
                </a:ext>
              </a:extLst>
            </p:cNvPr>
            <p:cNvSpPr txBox="1"/>
            <p:nvPr/>
          </p:nvSpPr>
          <p:spPr>
            <a:xfrm>
              <a:off x="468479" y="3081233"/>
              <a:ext cx="176014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Operations Management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B4C154-1D85-3D0B-5C19-7C87ADEBEA6A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4EEC71-89F8-108C-7505-6A3AA1091D49}"/>
              </a:ext>
            </a:extLst>
          </p:cNvPr>
          <p:cNvGrpSpPr/>
          <p:nvPr/>
        </p:nvGrpSpPr>
        <p:grpSpPr>
          <a:xfrm>
            <a:off x="4117627" y="3228596"/>
            <a:ext cx="1828800" cy="830997"/>
            <a:chOff x="418041" y="3441859"/>
            <a:chExt cx="1828800" cy="8309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3A35B7-9A57-0661-D8DB-D10296178EFE}"/>
                </a:ext>
              </a:extLst>
            </p:cNvPr>
            <p:cNvSpPr txBox="1"/>
            <p:nvPr/>
          </p:nvSpPr>
          <p:spPr>
            <a:xfrm>
              <a:off x="468649" y="3441859"/>
              <a:ext cx="16907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Data Science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4025D7-211C-7C51-0E2F-EA2DAB922053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21B63D-A7AB-3768-768F-E9CAEF0190CD}"/>
              </a:ext>
            </a:extLst>
          </p:cNvPr>
          <p:cNvGrpSpPr/>
          <p:nvPr/>
        </p:nvGrpSpPr>
        <p:grpSpPr>
          <a:xfrm>
            <a:off x="2066593" y="4236935"/>
            <a:ext cx="2330882" cy="481045"/>
            <a:chOff x="215204" y="3398314"/>
            <a:chExt cx="2330882" cy="4810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B1EEEA-72A5-9B99-4759-140CAD8C22EB}"/>
                </a:ext>
              </a:extLst>
            </p:cNvPr>
            <p:cNvSpPr txBox="1"/>
            <p:nvPr/>
          </p:nvSpPr>
          <p:spPr>
            <a:xfrm>
              <a:off x="215204" y="3398314"/>
              <a:ext cx="2330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Human Resource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D47BA1-BE4B-D3B8-9B66-D01012C5C751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CA84D3-3720-9CE1-F44D-C8770405B6B8}"/>
              </a:ext>
            </a:extLst>
          </p:cNvPr>
          <p:cNvGrpSpPr/>
          <p:nvPr/>
        </p:nvGrpSpPr>
        <p:grpSpPr>
          <a:xfrm>
            <a:off x="2267834" y="2237655"/>
            <a:ext cx="1828800" cy="461665"/>
            <a:chOff x="418041" y="3441859"/>
            <a:chExt cx="1828800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3A0B85-83EB-665B-FBB5-4C17516E1D07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Finance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A033E2-DC83-7EC6-6036-E4F712E7B867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C5FC4C-D9EE-F645-9754-B8B696F706F9}"/>
              </a:ext>
            </a:extLst>
          </p:cNvPr>
          <p:cNvGrpSpPr/>
          <p:nvPr/>
        </p:nvGrpSpPr>
        <p:grpSpPr>
          <a:xfrm>
            <a:off x="5966451" y="4028991"/>
            <a:ext cx="1828800" cy="1200329"/>
            <a:chOff x="418041" y="3079003"/>
            <a:chExt cx="1828800" cy="120032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009323-6160-457C-42EB-26EF3959139E}"/>
                </a:ext>
              </a:extLst>
            </p:cNvPr>
            <p:cNvSpPr txBox="1"/>
            <p:nvPr/>
          </p:nvSpPr>
          <p:spPr>
            <a:xfrm>
              <a:off x="505490" y="3079003"/>
              <a:ext cx="171977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International Business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ED844C1-A33D-EEB5-303A-446CE9C38E3C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3E1D7FB-9FF3-38F9-5A2B-9DF35F37BB12}"/>
              </a:ext>
            </a:extLst>
          </p:cNvPr>
          <p:cNvGrpSpPr/>
          <p:nvPr/>
        </p:nvGrpSpPr>
        <p:grpSpPr>
          <a:xfrm>
            <a:off x="9678956" y="1957373"/>
            <a:ext cx="1828800" cy="830997"/>
            <a:chOff x="418041" y="3063161"/>
            <a:chExt cx="1828800" cy="8309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0E259F-FF6B-48C4-3A10-9A363DD1ADB2}"/>
                </a:ext>
              </a:extLst>
            </p:cNvPr>
            <p:cNvSpPr txBox="1"/>
            <p:nvPr/>
          </p:nvSpPr>
          <p:spPr>
            <a:xfrm>
              <a:off x="447107" y="3063161"/>
              <a:ext cx="16687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Information Technology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A3BD91F-BDF4-1547-4C86-DEFB43BE0E7E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EF2BC2-38E8-BE75-A76D-247AAE242B6C}"/>
              </a:ext>
            </a:extLst>
          </p:cNvPr>
          <p:cNvGrpSpPr/>
          <p:nvPr/>
        </p:nvGrpSpPr>
        <p:grpSpPr>
          <a:xfrm>
            <a:off x="7653862" y="3080813"/>
            <a:ext cx="2160803" cy="1200329"/>
            <a:chOff x="225661" y="3050766"/>
            <a:chExt cx="2160803" cy="120032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6D53C3-EC96-AFAC-C7D6-ABC7A9073249}"/>
                </a:ext>
              </a:extLst>
            </p:cNvPr>
            <p:cNvSpPr txBox="1"/>
            <p:nvPr/>
          </p:nvSpPr>
          <p:spPr>
            <a:xfrm>
              <a:off x="225661" y="3050766"/>
              <a:ext cx="216080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Digital Marketing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5E90A14-0A78-5B6E-A938-83BBE0FFF82E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622709-1C39-882C-CBFA-459F21A9CEA4}"/>
              </a:ext>
            </a:extLst>
          </p:cNvPr>
          <p:cNvGrpSpPr/>
          <p:nvPr/>
        </p:nvGrpSpPr>
        <p:grpSpPr>
          <a:xfrm>
            <a:off x="9663316" y="4042345"/>
            <a:ext cx="1828800" cy="830997"/>
            <a:chOff x="418041" y="3064489"/>
            <a:chExt cx="1828800" cy="8309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8133C4-1826-4B4B-D77A-340E400619A2}"/>
                </a:ext>
              </a:extLst>
            </p:cNvPr>
            <p:cNvSpPr txBox="1"/>
            <p:nvPr/>
          </p:nvSpPr>
          <p:spPr>
            <a:xfrm>
              <a:off x="578061" y="3064489"/>
              <a:ext cx="15087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Business Analytics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34E48BE-0BF4-95EF-2038-613CACCC2660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Graphic 55" descr="Shopping cart with solid fill">
            <a:extLst>
              <a:ext uri="{FF2B5EF4-FFF2-40B4-BE49-F238E27FC236}">
                <a16:creationId xmlns:a16="http://schemas.microsoft.com/office/drawing/2014/main" id="{518884BA-1CD8-08C0-1D56-CE70CDDF3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981" y="2810702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7" name="Graphic 56" descr="Statistics outline">
            <a:extLst>
              <a:ext uri="{FF2B5EF4-FFF2-40B4-BE49-F238E27FC236}">
                <a16:creationId xmlns:a16="http://schemas.microsoft.com/office/drawing/2014/main" id="{5FC8F358-F1AF-925F-22A3-F052E2397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01195" y="2810702"/>
            <a:ext cx="461665" cy="461665"/>
          </a:xfrm>
          <a:prstGeom prst="rect">
            <a:avLst/>
          </a:prstGeom>
        </p:spPr>
      </p:pic>
      <p:pic>
        <p:nvPicPr>
          <p:cNvPr id="58" name="Graphic 57" descr="Smart Phone with solid fill">
            <a:extLst>
              <a:ext uri="{FF2B5EF4-FFF2-40B4-BE49-F238E27FC236}">
                <a16:creationId xmlns:a16="http://schemas.microsoft.com/office/drawing/2014/main" id="{08894062-3EAD-5427-E897-EDE8ADDFE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515087" y="2756552"/>
            <a:ext cx="427009" cy="427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9" name="Graphic 58" descr="Coins with solid fill">
            <a:extLst>
              <a:ext uri="{FF2B5EF4-FFF2-40B4-BE49-F238E27FC236}">
                <a16:creationId xmlns:a16="http://schemas.microsoft.com/office/drawing/2014/main" id="{6DE8EA79-ADE6-27B4-2B8A-2C181F4C0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51402" y="1838246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0" name="Graphic 59" descr="Circles with arrows with solid fill">
            <a:extLst>
              <a:ext uri="{FF2B5EF4-FFF2-40B4-BE49-F238E27FC236}">
                <a16:creationId xmlns:a16="http://schemas.microsoft.com/office/drawing/2014/main" id="{F758B33A-F88C-BD7D-E459-1240BC836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672788" y="1704214"/>
            <a:ext cx="416125" cy="416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1" name="Graphic 60" descr="Programmer male with solid fill">
            <a:extLst>
              <a:ext uri="{FF2B5EF4-FFF2-40B4-BE49-F238E27FC236}">
                <a16:creationId xmlns:a16="http://schemas.microsoft.com/office/drawing/2014/main" id="{F4C74D1C-C6E3-005B-C720-147DF956D9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346671" y="1674041"/>
            <a:ext cx="420459" cy="4204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2" name="Graphic 61" descr="Cycle with people with solid fill">
            <a:extLst>
              <a:ext uri="{FF2B5EF4-FFF2-40B4-BE49-F238E27FC236}">
                <a16:creationId xmlns:a16="http://schemas.microsoft.com/office/drawing/2014/main" id="{DF411406-350E-0D03-2FC5-FB62B4BDCF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952998" y="3877511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3" name="Graphic 62" descr="Handshake with solid fill">
            <a:extLst>
              <a:ext uri="{FF2B5EF4-FFF2-40B4-BE49-F238E27FC236}">
                <a16:creationId xmlns:a16="http://schemas.microsoft.com/office/drawing/2014/main" id="{0998A822-D36F-43C9-CD41-63F00BFE08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650019" y="3716038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4" name="Graphic 63" descr="Bar chart with solid fill">
            <a:extLst>
              <a:ext uri="{FF2B5EF4-FFF2-40B4-BE49-F238E27FC236}">
                <a16:creationId xmlns:a16="http://schemas.microsoft.com/office/drawing/2014/main" id="{88527C45-91B3-1506-57A1-FF50C6999A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295940" y="3698804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E9FABDE-B206-5EF0-8754-BE56E9A8467B}"/>
              </a:ext>
            </a:extLst>
          </p:cNvPr>
          <p:cNvSpPr txBox="1"/>
          <p:nvPr/>
        </p:nvSpPr>
        <p:spPr>
          <a:xfrm>
            <a:off x="590008" y="3669399"/>
            <a:ext cx="16568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Consumer Behaviour, Digital and Social Media Marketing, Customer Relationship Management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B5C27F-0273-AA64-2216-A136AA7836FD}"/>
              </a:ext>
            </a:extLst>
          </p:cNvPr>
          <p:cNvSpPr txBox="1"/>
          <p:nvPr/>
        </p:nvSpPr>
        <p:spPr>
          <a:xfrm>
            <a:off x="9814665" y="4883571"/>
            <a:ext cx="165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Spreadsheet Modelling Using Excel, Predictive Analytics, Web and Social Media Analytics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C5E202-58F0-7763-D094-48D91AD8F196}"/>
              </a:ext>
            </a:extLst>
          </p:cNvPr>
          <p:cNvSpPr txBox="1"/>
          <p:nvPr/>
        </p:nvSpPr>
        <p:spPr>
          <a:xfrm>
            <a:off x="9800151" y="2781983"/>
            <a:ext cx="1668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Introduction to Information Technology, Managing Information Systems, G Suite Foundation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48812B-6507-4090-6311-0D4066DB49B9}"/>
              </a:ext>
            </a:extLst>
          </p:cNvPr>
          <p:cNvSpPr txBox="1"/>
          <p:nvPr/>
        </p:nvSpPr>
        <p:spPr>
          <a:xfrm>
            <a:off x="2419273" y="2683121"/>
            <a:ext cx="16180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International Financial Management, International Banking and Forex Management, Security Analysis and Portfolio Management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052E2A-38BF-A947-63E9-2800BB41AE21}"/>
              </a:ext>
            </a:extLst>
          </p:cNvPr>
          <p:cNvSpPr txBox="1"/>
          <p:nvPr/>
        </p:nvSpPr>
        <p:spPr>
          <a:xfrm>
            <a:off x="2410209" y="4733267"/>
            <a:ext cx="174147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Training and Development, Industrial Relations and </a:t>
            </a:r>
            <a:r>
              <a:rPr lang="en-US" sz="1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Labour</a:t>
            </a:r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Laws, Human Resource Metrics and Analytics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2B444E-EED8-FF33-1BCF-13E4E63B4590}"/>
              </a:ext>
            </a:extLst>
          </p:cNvPr>
          <p:cNvSpPr txBox="1"/>
          <p:nvPr/>
        </p:nvSpPr>
        <p:spPr>
          <a:xfrm>
            <a:off x="4215743" y="3694493"/>
            <a:ext cx="17414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Probability and Statistics,</a:t>
            </a:r>
          </a:p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Data Science Toolbox,</a:t>
            </a:r>
          </a:p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Advance Data Visualization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31E192-3145-65D1-A2FE-9AEC026EF158}"/>
              </a:ext>
            </a:extLst>
          </p:cNvPr>
          <p:cNvSpPr txBox="1"/>
          <p:nvPr/>
        </p:nvSpPr>
        <p:spPr>
          <a:xfrm>
            <a:off x="6137854" y="2786272"/>
            <a:ext cx="174147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Total Quality Management, Logistics and Supply Chain Management, Project Management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0058195-DB26-7265-3F16-7F07F7479EE9}"/>
              </a:ext>
            </a:extLst>
          </p:cNvPr>
          <p:cNvSpPr txBox="1"/>
          <p:nvPr/>
        </p:nvSpPr>
        <p:spPr>
          <a:xfrm>
            <a:off x="6065770" y="4839905"/>
            <a:ext cx="185305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Export and Import Management, </a:t>
            </a:r>
          </a:p>
          <a:p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International Trade Logistics, </a:t>
            </a:r>
          </a:p>
          <a:p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International Economics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81E51EF-98D0-B18D-AAC7-6FEB82991C91}"/>
              </a:ext>
            </a:extLst>
          </p:cNvPr>
          <p:cNvSpPr txBox="1"/>
          <p:nvPr/>
        </p:nvSpPr>
        <p:spPr>
          <a:xfrm>
            <a:off x="7962786" y="3925368"/>
            <a:ext cx="1741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Foundation of Digital Marketing, Social Media Marketing, Search Engine Optimization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1CB1F05-3BE3-A12D-82A3-4DAC419AAA42}"/>
              </a:ext>
            </a:extLst>
          </p:cNvPr>
          <p:cNvSpPr txBox="1"/>
          <p:nvPr/>
        </p:nvSpPr>
        <p:spPr>
          <a:xfrm>
            <a:off x="1560646" y="6101260"/>
            <a:ext cx="10142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Specializations we offer in MBA program</a:t>
            </a:r>
          </a:p>
        </p:txBody>
      </p:sp>
    </p:spTree>
    <p:extLst>
      <p:ext uri="{BB962C8B-B14F-4D97-AF65-F5344CB8AC3E}">
        <p14:creationId xmlns:p14="http://schemas.microsoft.com/office/powerpoint/2010/main" val="2520001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3">
            <a:extLst>
              <a:ext uri="{FF2B5EF4-FFF2-40B4-BE49-F238E27FC236}">
                <a16:creationId xmlns:a16="http://schemas.microsoft.com/office/drawing/2014/main" id="{28FC8987-3FE7-DE24-C93F-1BFC4E99FC74}"/>
              </a:ext>
            </a:extLst>
          </p:cNvPr>
          <p:cNvSpPr txBox="1">
            <a:spLocks/>
          </p:cNvSpPr>
          <p:nvPr/>
        </p:nvSpPr>
        <p:spPr>
          <a:xfrm>
            <a:off x="817559" y="190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Electives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7D75FA-1373-8FDB-BE22-E506E3C3691F}"/>
              </a:ext>
            </a:extLst>
          </p:cNvPr>
          <p:cNvSpPr txBox="1"/>
          <p:nvPr/>
        </p:nvSpPr>
        <p:spPr>
          <a:xfrm>
            <a:off x="244929" y="6101260"/>
            <a:ext cx="1145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Electives we offer in M.A.(English) program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6177BB29-C7DB-0917-1FA7-6DF21756E2AD}"/>
              </a:ext>
            </a:extLst>
          </p:cNvPr>
          <p:cNvSpPr/>
          <p:nvPr/>
        </p:nvSpPr>
        <p:spPr>
          <a:xfrm>
            <a:off x="2232001" y="1551746"/>
            <a:ext cx="2279938" cy="1965463"/>
          </a:xfrm>
          <a:prstGeom prst="hexagon">
            <a:avLst/>
          </a:prstGeom>
          <a:solidFill>
            <a:srgbClr val="ED49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0DBBD47-C7EE-2AFD-AA1B-E5E77B552FBA}"/>
              </a:ext>
            </a:extLst>
          </p:cNvPr>
          <p:cNvSpPr/>
          <p:nvPr/>
        </p:nvSpPr>
        <p:spPr>
          <a:xfrm>
            <a:off x="7765815" y="2505821"/>
            <a:ext cx="2279938" cy="1965463"/>
          </a:xfrm>
          <a:prstGeom prst="hexagon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80919-C698-47BA-507A-5F9655894A6B}"/>
              </a:ext>
            </a:extLst>
          </p:cNvPr>
          <p:cNvGrpSpPr/>
          <p:nvPr/>
        </p:nvGrpSpPr>
        <p:grpSpPr>
          <a:xfrm>
            <a:off x="2478563" y="1879177"/>
            <a:ext cx="1828800" cy="461665"/>
            <a:chOff x="418041" y="3441859"/>
            <a:chExt cx="1828800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3A48AF-1417-C2B2-FB8E-656C098BA5A5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Finance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17BBB3-EC86-9A9C-A024-602351B3DE00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D29E8F-7642-8E1D-980F-366814E4E574}"/>
              </a:ext>
            </a:extLst>
          </p:cNvPr>
          <p:cNvSpPr txBox="1"/>
          <p:nvPr/>
        </p:nvSpPr>
        <p:spPr>
          <a:xfrm>
            <a:off x="7706685" y="2824564"/>
            <a:ext cx="24493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69E6FF-C76E-FA01-A98A-A20FEC7E366D}"/>
              </a:ext>
            </a:extLst>
          </p:cNvPr>
          <p:cNvSpPr/>
          <p:nvPr/>
        </p:nvSpPr>
        <p:spPr>
          <a:xfrm>
            <a:off x="8035978" y="3253652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Board Of Directors with solid fill">
            <a:extLst>
              <a:ext uri="{FF2B5EF4-FFF2-40B4-BE49-F238E27FC236}">
                <a16:creationId xmlns:a16="http://schemas.microsoft.com/office/drawing/2014/main" id="{15ABA341-E6D1-D9F3-0B15-EA893AF4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2906" y="2542375"/>
            <a:ext cx="389965" cy="3899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Coins with solid fill">
            <a:extLst>
              <a:ext uri="{FF2B5EF4-FFF2-40B4-BE49-F238E27FC236}">
                <a16:creationId xmlns:a16="http://schemas.microsoft.com/office/drawing/2014/main" id="{44F0459A-9304-C7C8-DC94-EDCD02DC9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91938" y="1649313"/>
            <a:ext cx="380567" cy="3805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AA5E83F-4D31-6987-E4FB-5AFC70398706}"/>
              </a:ext>
            </a:extLst>
          </p:cNvPr>
          <p:cNvGrpSpPr/>
          <p:nvPr/>
        </p:nvGrpSpPr>
        <p:grpSpPr>
          <a:xfrm>
            <a:off x="5913092" y="1495434"/>
            <a:ext cx="2279938" cy="2005524"/>
            <a:chOff x="1267403" y="2582808"/>
            <a:chExt cx="2279938" cy="2005524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C12A796-CC9F-0BA1-FBF4-802EF8FDBF99}"/>
                </a:ext>
              </a:extLst>
            </p:cNvPr>
            <p:cNvSpPr/>
            <p:nvPr/>
          </p:nvSpPr>
          <p:spPr>
            <a:xfrm>
              <a:off x="1267403" y="2582808"/>
              <a:ext cx="2279938" cy="1965463"/>
            </a:xfrm>
            <a:prstGeom prst="hexagon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3614BA-324A-9034-259D-2A986E515127}"/>
                </a:ext>
              </a:extLst>
            </p:cNvPr>
            <p:cNvSpPr txBox="1"/>
            <p:nvPr/>
          </p:nvSpPr>
          <p:spPr>
            <a:xfrm>
              <a:off x="1652992" y="2988407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Marketing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0761B-1263-55F4-C398-A252C663EBC7}"/>
                </a:ext>
              </a:extLst>
            </p:cNvPr>
            <p:cNvSpPr/>
            <p:nvPr/>
          </p:nvSpPr>
          <p:spPr>
            <a:xfrm>
              <a:off x="1492972" y="344018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hopping cart with solid fill">
              <a:extLst>
                <a:ext uri="{FF2B5EF4-FFF2-40B4-BE49-F238E27FC236}">
                  <a16:creationId xmlns:a16="http://schemas.microsoft.com/office/drawing/2014/main" id="{1EB99783-D383-AE52-B6CC-25672049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3912" y="2611355"/>
              <a:ext cx="461665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F1AE5B-C300-A602-854A-73A8ECCB2E3E}"/>
                </a:ext>
              </a:extLst>
            </p:cNvPr>
            <p:cNvSpPr txBox="1"/>
            <p:nvPr/>
          </p:nvSpPr>
          <p:spPr>
            <a:xfrm>
              <a:off x="1428712" y="3418781"/>
              <a:ext cx="194162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Product &amp; Brand Management, Consumer Behaviour,  Digital &amp; Social Media Marketing, Customer Relationship Management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B3B418-A9DA-16E5-87F5-C24EE471AE73}"/>
              </a:ext>
            </a:extLst>
          </p:cNvPr>
          <p:cNvSpPr txBox="1"/>
          <p:nvPr/>
        </p:nvSpPr>
        <p:spPr>
          <a:xfrm>
            <a:off x="2397879" y="2336750"/>
            <a:ext cx="19806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Finance, International Financial Management, Security Analysis &amp; Portfolio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International Banking And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Forex Management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A29337-02D4-C473-CC16-F83737AFF852}"/>
              </a:ext>
            </a:extLst>
          </p:cNvPr>
          <p:cNvGrpSpPr/>
          <p:nvPr/>
        </p:nvGrpSpPr>
        <p:grpSpPr>
          <a:xfrm>
            <a:off x="5929644" y="3523762"/>
            <a:ext cx="2279938" cy="1965463"/>
            <a:chOff x="5929644" y="3523762"/>
            <a:chExt cx="2279938" cy="1965463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8CDD2ADC-D965-F454-CA43-4B4E921BCF91}"/>
                </a:ext>
              </a:extLst>
            </p:cNvPr>
            <p:cNvSpPr/>
            <p:nvPr/>
          </p:nvSpPr>
          <p:spPr>
            <a:xfrm>
              <a:off x="5929644" y="3523762"/>
              <a:ext cx="2279938" cy="1965463"/>
            </a:xfrm>
            <a:prstGeom prst="hexag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BFD23B-6D24-1F3F-2AE3-0C89C5E6C1C4}"/>
                </a:ext>
              </a:extLst>
            </p:cNvPr>
            <p:cNvGrpSpPr/>
            <p:nvPr/>
          </p:nvGrpSpPr>
          <p:grpSpPr>
            <a:xfrm>
              <a:off x="6155213" y="4057949"/>
              <a:ext cx="1828800" cy="830997"/>
              <a:chOff x="418041" y="3441859"/>
              <a:chExt cx="1828800" cy="83099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EB27F3-C332-5A9F-4FA4-A47FD44D361C}"/>
                  </a:ext>
                </a:extLst>
              </p:cNvPr>
              <p:cNvSpPr txBox="1"/>
              <p:nvPr/>
            </p:nvSpPr>
            <p:spPr>
              <a:xfrm>
                <a:off x="468649" y="3441859"/>
                <a:ext cx="16907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Data Science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072583E-B53C-8D84-E858-BAB871F96B7E}"/>
                  </a:ext>
                </a:extLst>
              </p:cNvPr>
              <p:cNvSpPr/>
              <p:nvPr/>
            </p:nvSpPr>
            <p:spPr>
              <a:xfrm>
                <a:off x="418041" y="3879359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Graphic 31" descr="Statistics outline">
              <a:extLst>
                <a:ext uri="{FF2B5EF4-FFF2-40B4-BE49-F238E27FC236}">
                  <a16:creationId xmlns:a16="http://schemas.microsoft.com/office/drawing/2014/main" id="{584C6033-CCC6-EE01-FB01-D6380735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838781" y="3640055"/>
              <a:ext cx="461665" cy="46166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890972-C4C5-9A82-DE37-56D16DDAD1EB}"/>
                </a:ext>
              </a:extLst>
            </p:cNvPr>
            <p:cNvSpPr txBox="1"/>
            <p:nvPr/>
          </p:nvSpPr>
          <p:spPr>
            <a:xfrm>
              <a:off x="6221032" y="4502229"/>
              <a:ext cx="16971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Probability and Statistics, Data Science Toolbox,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Advance Data Visualization,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Machine Learning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A16DB9-7737-3725-9B85-F0F2448A9ACD}"/>
              </a:ext>
            </a:extLst>
          </p:cNvPr>
          <p:cNvSpPr txBox="1"/>
          <p:nvPr/>
        </p:nvSpPr>
        <p:spPr>
          <a:xfrm>
            <a:off x="7926180" y="3239929"/>
            <a:ext cx="191179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Consumer Behaviour,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Marketing Management,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Finance,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Operations Management &amp;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Research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A62D8A3F-A60B-26A5-EE5A-F4D5D8AD34FE}"/>
              </a:ext>
            </a:extLst>
          </p:cNvPr>
          <p:cNvSpPr/>
          <p:nvPr/>
        </p:nvSpPr>
        <p:spPr>
          <a:xfrm>
            <a:off x="4082768" y="2544343"/>
            <a:ext cx="2279938" cy="1965463"/>
          </a:xfrm>
          <a:prstGeom prst="hexagon">
            <a:avLst/>
          </a:prstGeom>
          <a:solidFill>
            <a:srgbClr val="D41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858745-16A9-F800-7627-274CA2D8569A}"/>
              </a:ext>
            </a:extLst>
          </p:cNvPr>
          <p:cNvSpPr txBox="1"/>
          <p:nvPr/>
        </p:nvSpPr>
        <p:spPr>
          <a:xfrm>
            <a:off x="4395785" y="2872854"/>
            <a:ext cx="1719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History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0F749D-A77F-214F-2C49-A9F76FCF41F3}"/>
              </a:ext>
            </a:extLst>
          </p:cNvPr>
          <p:cNvSpPr/>
          <p:nvPr/>
        </p:nvSpPr>
        <p:spPr>
          <a:xfrm>
            <a:off x="4308336" y="3349360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Scroll with solid fill">
            <a:extLst>
              <a:ext uri="{FF2B5EF4-FFF2-40B4-BE49-F238E27FC236}">
                <a16:creationId xmlns:a16="http://schemas.microsoft.com/office/drawing/2014/main" id="{30EF8248-1E21-045E-80E1-51C8D5AE5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025649" y="2627819"/>
            <a:ext cx="394173" cy="394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B036055-94B8-26EC-7711-D91CE3CB8DD9}"/>
              </a:ext>
            </a:extLst>
          </p:cNvPr>
          <p:cNvSpPr txBox="1"/>
          <p:nvPr/>
        </p:nvSpPr>
        <p:spPr>
          <a:xfrm>
            <a:off x="4228946" y="3342994"/>
            <a:ext cx="1998844" cy="120802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4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</a:t>
            </a:r>
            <a:r>
              <a:rPr lang="en-US" sz="14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upto</a:t>
            </a:r>
            <a:r>
              <a:rPr lang="en-US" sz="14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AD 650,</a:t>
            </a:r>
          </a:p>
          <a:p>
            <a:pPr algn="ctr"/>
            <a:r>
              <a:rPr lang="en-US" sz="14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from 650 – 1200 AD,</a:t>
            </a:r>
          </a:p>
          <a:p>
            <a:pPr algn="ctr"/>
            <a:r>
              <a:rPr lang="en-US" sz="14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Women in Indian History,</a:t>
            </a:r>
          </a:p>
          <a:p>
            <a:pPr algn="ctr"/>
            <a:r>
              <a:rPr lang="en-US" sz="14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Twentieth Century World</a:t>
            </a: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42EA3EC-5098-34A0-D467-B6FD2F24520A}"/>
              </a:ext>
            </a:extLst>
          </p:cNvPr>
          <p:cNvSpPr/>
          <p:nvPr/>
        </p:nvSpPr>
        <p:spPr>
          <a:xfrm>
            <a:off x="2237377" y="3563855"/>
            <a:ext cx="2279938" cy="1965463"/>
          </a:xfrm>
          <a:prstGeom prst="hexagon">
            <a:avLst/>
          </a:prstGeom>
          <a:solidFill>
            <a:srgbClr val="029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F6A6FC-AF76-0957-7A77-CBED6587BD80}"/>
              </a:ext>
            </a:extLst>
          </p:cNvPr>
          <p:cNvGrpSpPr/>
          <p:nvPr/>
        </p:nvGrpSpPr>
        <p:grpSpPr>
          <a:xfrm>
            <a:off x="2245595" y="4045428"/>
            <a:ext cx="2330882" cy="461665"/>
            <a:chOff x="215204" y="3360214"/>
            <a:chExt cx="2330882" cy="461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2773F3-889F-3937-D345-DEEA4D1DFB69}"/>
                </a:ext>
              </a:extLst>
            </p:cNvPr>
            <p:cNvSpPr txBox="1"/>
            <p:nvPr/>
          </p:nvSpPr>
          <p:spPr>
            <a:xfrm>
              <a:off x="215204" y="3360214"/>
              <a:ext cx="2330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Human Resource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A3E911-51DF-685D-BF49-891FE7A112FE}"/>
                </a:ext>
              </a:extLst>
            </p:cNvPr>
            <p:cNvSpPr/>
            <p:nvPr/>
          </p:nvSpPr>
          <p:spPr>
            <a:xfrm>
              <a:off x="418041" y="37777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3" name="Graphic 52" descr="Cycle with people with solid fill">
            <a:extLst>
              <a:ext uri="{FF2B5EF4-FFF2-40B4-BE49-F238E27FC236}">
                <a16:creationId xmlns:a16="http://schemas.microsoft.com/office/drawing/2014/main" id="{CDDF41EB-AF95-072E-DBA0-8324420B3D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41882" y="3653883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DDA4753-FE1B-E05D-9A9D-D0171FC705C2}"/>
              </a:ext>
            </a:extLst>
          </p:cNvPr>
          <p:cNvSpPr txBox="1"/>
          <p:nvPr/>
        </p:nvSpPr>
        <p:spPr>
          <a:xfrm>
            <a:off x="2382033" y="4436550"/>
            <a:ext cx="20003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Training and Development, Industrial Relations and 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Labour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Laws, Human Resource Management, Compensation Management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A03A7EC-16DF-AD73-FC7B-CAAAE321C3C7}"/>
              </a:ext>
            </a:extLst>
          </p:cNvPr>
          <p:cNvSpPr/>
          <p:nvPr/>
        </p:nvSpPr>
        <p:spPr>
          <a:xfrm>
            <a:off x="9619772" y="3509228"/>
            <a:ext cx="2279938" cy="196546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56F9E-122D-6A06-E262-C1C618D2D724}"/>
              </a:ext>
            </a:extLst>
          </p:cNvPr>
          <p:cNvSpPr txBox="1"/>
          <p:nvPr/>
        </p:nvSpPr>
        <p:spPr>
          <a:xfrm>
            <a:off x="9966538" y="3959314"/>
            <a:ext cx="1508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Sociology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43E208-075C-251C-9A94-87DF227BA2DC}"/>
              </a:ext>
            </a:extLst>
          </p:cNvPr>
          <p:cNvSpPr/>
          <p:nvPr/>
        </p:nvSpPr>
        <p:spPr>
          <a:xfrm>
            <a:off x="9864535" y="4416289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A26130C2-7C92-E6EC-92F4-ABCAC6F9EC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603512" y="3638126"/>
            <a:ext cx="386316" cy="386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DCB12-F706-A261-742E-19F18666ED3C}"/>
              </a:ext>
            </a:extLst>
          </p:cNvPr>
          <p:cNvSpPr txBox="1"/>
          <p:nvPr/>
        </p:nvSpPr>
        <p:spPr>
          <a:xfrm>
            <a:off x="9931324" y="4454226"/>
            <a:ext cx="16568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Fundamentals of Sociology, Globalization &amp; Society, Gender &amp; Society, Sociology of Health</a:t>
            </a: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47DEE329-76BD-7BDE-05A2-D5FFCD52E375}"/>
              </a:ext>
            </a:extLst>
          </p:cNvPr>
          <p:cNvSpPr/>
          <p:nvPr/>
        </p:nvSpPr>
        <p:spPr>
          <a:xfrm>
            <a:off x="9603662" y="1495434"/>
            <a:ext cx="2279938" cy="1965463"/>
          </a:xfrm>
          <a:prstGeom prst="hexagon">
            <a:avLst/>
          </a:prstGeom>
          <a:solidFill>
            <a:srgbClr val="E97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EA43FC-DDEF-71F7-D397-46353774E64C}"/>
              </a:ext>
            </a:extLst>
          </p:cNvPr>
          <p:cNvSpPr txBox="1"/>
          <p:nvPr/>
        </p:nvSpPr>
        <p:spPr>
          <a:xfrm>
            <a:off x="9755492" y="2013552"/>
            <a:ext cx="2076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Political Science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215C11-3D7D-8437-F8E0-834FAF86AD98}"/>
              </a:ext>
            </a:extLst>
          </p:cNvPr>
          <p:cNvSpPr/>
          <p:nvPr/>
        </p:nvSpPr>
        <p:spPr>
          <a:xfrm>
            <a:off x="9880175" y="2446467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3F283F6-AAAE-11A2-1068-9824D20E42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557255" y="1631035"/>
            <a:ext cx="382517" cy="382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E5FFD17-8610-BED7-FF9F-81B8594C9048}"/>
              </a:ext>
            </a:extLst>
          </p:cNvPr>
          <p:cNvSpPr txBox="1"/>
          <p:nvPr/>
        </p:nvSpPr>
        <p:spPr>
          <a:xfrm>
            <a:off x="9898837" y="2455629"/>
            <a:ext cx="1701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Political Institutions in India, Public Policy &amp; Governance in India, Comparative Political Analysis, Political Process in India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D39AF6-4F49-59E0-04C8-2314EAA22FBC}"/>
              </a:ext>
            </a:extLst>
          </p:cNvPr>
          <p:cNvGrpSpPr/>
          <p:nvPr/>
        </p:nvGrpSpPr>
        <p:grpSpPr>
          <a:xfrm>
            <a:off x="292290" y="2569871"/>
            <a:ext cx="2493782" cy="2032261"/>
            <a:chOff x="-801602" y="2534974"/>
            <a:chExt cx="2493782" cy="2032261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E617A72F-89BA-87A4-23E8-11FB25554723}"/>
                </a:ext>
              </a:extLst>
            </p:cNvPr>
            <p:cNvSpPr/>
            <p:nvPr/>
          </p:nvSpPr>
          <p:spPr>
            <a:xfrm>
              <a:off x="-693139" y="2534974"/>
              <a:ext cx="2276856" cy="1965960"/>
            </a:xfrm>
            <a:prstGeom prst="hexagon">
              <a:avLst/>
            </a:prstGeom>
            <a:solidFill>
              <a:srgbClr val="F26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48E677-6BB8-49F5-94AF-887AAE34AE6D}"/>
                </a:ext>
              </a:extLst>
            </p:cNvPr>
            <p:cNvGrpSpPr/>
            <p:nvPr/>
          </p:nvGrpSpPr>
          <p:grpSpPr>
            <a:xfrm>
              <a:off x="-801602" y="2867634"/>
              <a:ext cx="2493782" cy="453076"/>
              <a:chOff x="215204" y="3189574"/>
              <a:chExt cx="2330882" cy="4234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751E8A-6304-9C40-CA39-45C0E381C15F}"/>
                  </a:ext>
                </a:extLst>
              </p:cNvPr>
              <p:cNvSpPr txBox="1"/>
              <p:nvPr/>
            </p:nvSpPr>
            <p:spPr>
              <a:xfrm>
                <a:off x="215204" y="3189574"/>
                <a:ext cx="2330882" cy="410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Economics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930891-137F-80A4-5723-657D15BC5C31}"/>
                  </a:ext>
                </a:extLst>
              </p:cNvPr>
              <p:cNvSpPr/>
              <p:nvPr/>
            </p:nvSpPr>
            <p:spPr>
              <a:xfrm>
                <a:off x="459588" y="3613054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Supply And Demand with solid fill">
              <a:extLst>
                <a:ext uri="{FF2B5EF4-FFF2-40B4-BE49-F238E27FC236}">
                  <a16:creationId xmlns:a16="http://schemas.microsoft.com/office/drawing/2014/main" id="{B26C1D9F-3F4D-7EB5-49FE-9CE0FB956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62813" y="2582359"/>
              <a:ext cx="382026" cy="38202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03836-0A06-0AD3-5556-673F7CF5A6D1}"/>
                </a:ext>
              </a:extLst>
            </p:cNvPr>
            <p:cNvSpPr txBox="1"/>
            <p:nvPr/>
          </p:nvSpPr>
          <p:spPr>
            <a:xfrm>
              <a:off x="-518781" y="3274573"/>
              <a:ext cx="1937859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International Organization &amp; Regional Cooperation in Ade, Economics of Education &amp; Health, Comparative Development Models, International Capital Markets &amp; Finance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815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M.A.(English)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7D63B-BEC7-FD5D-3884-8DA5E30AB7F2}"/>
              </a:ext>
            </a:extLst>
          </p:cNvPr>
          <p:cNvGrpSpPr/>
          <p:nvPr/>
        </p:nvGrpSpPr>
        <p:grpSpPr>
          <a:xfrm>
            <a:off x="295505" y="1872341"/>
            <a:ext cx="3136945" cy="3438979"/>
            <a:chOff x="355960" y="2971800"/>
            <a:chExt cx="2901943" cy="3181350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68012FB2-0BB7-AA58-DAF9-DB0D9A56D1CA}"/>
                </a:ext>
              </a:extLst>
            </p:cNvPr>
            <p:cNvSpPr/>
            <p:nvPr/>
          </p:nvSpPr>
          <p:spPr>
            <a:xfrm rot="18973752" flipV="1">
              <a:off x="495833" y="3244575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9B460B0D-1FDD-678D-1722-E4EB4CEDCC8D}"/>
                </a:ext>
              </a:extLst>
            </p:cNvPr>
            <p:cNvSpPr/>
            <p:nvPr/>
          </p:nvSpPr>
          <p:spPr>
            <a:xfrm>
              <a:off x="692949" y="2971800"/>
              <a:ext cx="256032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538B1E7C-D689-5BEC-FC68-1D2F900B502F}"/>
                </a:ext>
              </a:extLst>
            </p:cNvPr>
            <p:cNvSpPr/>
            <p:nvPr/>
          </p:nvSpPr>
          <p:spPr>
            <a:xfrm rot="19003292">
              <a:off x="355960" y="3006617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BDD8F2-226A-79C9-1E5F-736AFF52C4C6}"/>
                </a:ext>
              </a:extLst>
            </p:cNvPr>
            <p:cNvSpPr txBox="1"/>
            <p:nvPr/>
          </p:nvSpPr>
          <p:spPr>
            <a:xfrm rot="19130256">
              <a:off x="506991" y="2983243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E9445-1E4F-7007-0A4D-6F7CFA71FB3F}"/>
                </a:ext>
              </a:extLst>
            </p:cNvPr>
            <p:cNvSpPr txBox="1"/>
            <p:nvPr/>
          </p:nvSpPr>
          <p:spPr>
            <a:xfrm>
              <a:off x="807317" y="3345680"/>
              <a:ext cx="2450586" cy="2249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British Poetry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British Drama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Academic English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Research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Information Technology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D3FAA9-EFDA-1113-F5FE-B923D44219ED}"/>
              </a:ext>
            </a:extLst>
          </p:cNvPr>
          <p:cNvGrpSpPr/>
          <p:nvPr/>
        </p:nvGrpSpPr>
        <p:grpSpPr>
          <a:xfrm>
            <a:off x="3377120" y="1869580"/>
            <a:ext cx="2855893" cy="3441738"/>
            <a:chOff x="3510917" y="2969246"/>
            <a:chExt cx="2641945" cy="3183903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4BB273B1-9330-8A28-926F-C4FC0E2C7215}"/>
                </a:ext>
              </a:extLst>
            </p:cNvPr>
            <p:cNvSpPr/>
            <p:nvPr/>
          </p:nvSpPr>
          <p:spPr>
            <a:xfrm rot="18973752" flipV="1">
              <a:off x="3655538" y="3246329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3E109F7-6795-4716-02E7-F4179A0612A7}"/>
                </a:ext>
              </a:extLst>
            </p:cNvPr>
            <p:cNvSpPr/>
            <p:nvPr/>
          </p:nvSpPr>
          <p:spPr>
            <a:xfrm>
              <a:off x="3866862" y="2971798"/>
              <a:ext cx="2286000" cy="3181351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DC170-E54D-7F36-72FF-7166BAD0E695}"/>
                </a:ext>
              </a:extLst>
            </p:cNvPr>
            <p:cNvSpPr txBox="1"/>
            <p:nvPr/>
          </p:nvSpPr>
          <p:spPr>
            <a:xfrm>
              <a:off x="3973047" y="3320663"/>
              <a:ext cx="2179814" cy="1978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7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900" dirty="0"/>
                <a:t>British Fiction</a:t>
              </a:r>
            </a:p>
            <a:p>
              <a:r>
                <a:rPr lang="en-US" sz="1900" dirty="0"/>
                <a:t>Literary Criticism</a:t>
              </a:r>
            </a:p>
            <a:p>
              <a:r>
                <a:rPr lang="en-US" sz="1900" dirty="0"/>
                <a:t>Introduction to the Study of Language</a:t>
              </a:r>
            </a:p>
            <a:p>
              <a:r>
                <a:rPr lang="en-US" sz="1900" dirty="0"/>
                <a:t>Generic Elective I </a:t>
              </a:r>
            </a:p>
            <a:p>
              <a:r>
                <a:rPr lang="en-US" sz="1900" dirty="0"/>
                <a:t>Teaching Aptitude</a:t>
              </a: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1FABBA00-8145-F630-9ABF-B790F150ED04}"/>
                </a:ext>
              </a:extLst>
            </p:cNvPr>
            <p:cNvSpPr/>
            <p:nvPr/>
          </p:nvSpPr>
          <p:spPr>
            <a:xfrm rot="19003292">
              <a:off x="3510917" y="3006619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7DACD-A9CF-0619-F9E1-42F81282A337}"/>
                </a:ext>
              </a:extLst>
            </p:cNvPr>
            <p:cNvSpPr txBox="1"/>
            <p:nvPr/>
          </p:nvSpPr>
          <p:spPr>
            <a:xfrm rot="19130256">
              <a:off x="3661947" y="296924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EF4A59-8D9A-FEC7-C716-3CB92AB743AA}"/>
              </a:ext>
            </a:extLst>
          </p:cNvPr>
          <p:cNvGrpSpPr/>
          <p:nvPr/>
        </p:nvGrpSpPr>
        <p:grpSpPr>
          <a:xfrm>
            <a:off x="6182693" y="1872341"/>
            <a:ext cx="2901387" cy="3438979"/>
            <a:chOff x="6330115" y="2971800"/>
            <a:chExt cx="2684031" cy="3181350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D2CDB2A2-6D76-061C-90AE-948236856A9A}"/>
                </a:ext>
              </a:extLst>
            </p:cNvPr>
            <p:cNvSpPr/>
            <p:nvPr/>
          </p:nvSpPr>
          <p:spPr>
            <a:xfrm rot="18973752" flipV="1">
              <a:off x="6469988" y="3243279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9A0F7DF8-2658-9C8B-DA51-E5D6E7D2EE7C}"/>
                </a:ext>
              </a:extLst>
            </p:cNvPr>
            <p:cNvSpPr/>
            <p:nvPr/>
          </p:nvSpPr>
          <p:spPr>
            <a:xfrm>
              <a:off x="6669830" y="2971800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E2FF0-BB10-3032-3F6D-09014DB49FF0}"/>
                </a:ext>
              </a:extLst>
            </p:cNvPr>
            <p:cNvSpPr txBox="1"/>
            <p:nvPr/>
          </p:nvSpPr>
          <p:spPr>
            <a:xfrm>
              <a:off x="6728147" y="3320526"/>
              <a:ext cx="2285999" cy="251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900" dirty="0"/>
                <a:t>Discursive Prose</a:t>
              </a:r>
            </a:p>
            <a:p>
              <a:r>
                <a:rPr lang="en-US" sz="1900" dirty="0"/>
                <a:t>Post-independence Indian Literature</a:t>
              </a:r>
            </a:p>
            <a:p>
              <a:r>
                <a:rPr lang="en-US" sz="1900" dirty="0"/>
                <a:t>Literary Theory Post World War II</a:t>
              </a:r>
            </a:p>
            <a:p>
              <a:r>
                <a:rPr lang="en-US" sz="1900" dirty="0"/>
                <a:t>Generic Elective II </a:t>
              </a:r>
            </a:p>
            <a:p>
              <a:r>
                <a:rPr lang="en-US" sz="1900" dirty="0"/>
                <a:t>Term Paper or a course from GE basket</a:t>
              </a:r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68BBBEC6-3521-07BC-2D3B-4AF35916DF28}"/>
                </a:ext>
              </a:extLst>
            </p:cNvPr>
            <p:cNvSpPr/>
            <p:nvPr/>
          </p:nvSpPr>
          <p:spPr>
            <a:xfrm rot="19003292">
              <a:off x="6330115" y="3005321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D7446-244A-0E35-08BC-3481D9FE8FD9}"/>
                </a:ext>
              </a:extLst>
            </p:cNvPr>
            <p:cNvSpPr txBox="1"/>
            <p:nvPr/>
          </p:nvSpPr>
          <p:spPr>
            <a:xfrm rot="19130256">
              <a:off x="6481146" y="2981947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38763B-19C6-3541-259B-D62B7FF3CD79}"/>
              </a:ext>
            </a:extLst>
          </p:cNvPr>
          <p:cNvGrpSpPr/>
          <p:nvPr/>
        </p:nvGrpSpPr>
        <p:grpSpPr>
          <a:xfrm>
            <a:off x="8970719" y="1868668"/>
            <a:ext cx="2838870" cy="3442651"/>
            <a:chOff x="9139304" y="2968402"/>
            <a:chExt cx="2626198" cy="3184747"/>
          </a:xfrm>
        </p:grpSpPr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13F32B9F-2DF7-9D3F-D2D0-B50FAC8616A9}"/>
                </a:ext>
              </a:extLst>
            </p:cNvPr>
            <p:cNvSpPr/>
            <p:nvPr/>
          </p:nvSpPr>
          <p:spPr>
            <a:xfrm rot="18973752" flipV="1">
              <a:off x="9283925" y="3245485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ounded Rectangle 24">
              <a:extLst>
                <a:ext uri="{FF2B5EF4-FFF2-40B4-BE49-F238E27FC236}">
                  <a16:creationId xmlns:a16="http://schemas.microsoft.com/office/drawing/2014/main" id="{56F2DFA4-7A5D-93FA-FBBA-25CC6A29EA50}"/>
                </a:ext>
              </a:extLst>
            </p:cNvPr>
            <p:cNvSpPr/>
            <p:nvPr/>
          </p:nvSpPr>
          <p:spPr>
            <a:xfrm>
              <a:off x="9472799" y="2971799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1C6BA598-C3B8-B588-2194-2C98703C524E}"/>
                </a:ext>
              </a:extLst>
            </p:cNvPr>
            <p:cNvSpPr/>
            <p:nvPr/>
          </p:nvSpPr>
          <p:spPr>
            <a:xfrm rot="19003292">
              <a:off x="9139304" y="3005775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BE95AB-DAE5-4038-9CF7-C450EAE1342B}"/>
                </a:ext>
              </a:extLst>
            </p:cNvPr>
            <p:cNvSpPr txBox="1"/>
            <p:nvPr/>
          </p:nvSpPr>
          <p:spPr>
            <a:xfrm rot="19130256">
              <a:off x="9290334" y="2968402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15C853-4DDB-A6EF-0A4D-4E3845D535FF}"/>
                </a:ext>
              </a:extLst>
            </p:cNvPr>
            <p:cNvSpPr txBox="1"/>
            <p:nvPr/>
          </p:nvSpPr>
          <p:spPr>
            <a:xfrm>
              <a:off x="9585688" y="3345680"/>
              <a:ext cx="2179814" cy="279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900" dirty="0"/>
                <a:t>Postcolonial Literatures &amp; Cultural Studies</a:t>
              </a:r>
            </a:p>
            <a:p>
              <a:r>
                <a:rPr lang="en-US" sz="1900" dirty="0"/>
                <a:t>Generic Elective III </a:t>
              </a:r>
            </a:p>
            <a:p>
              <a:r>
                <a:rPr lang="en-US" sz="1900" dirty="0"/>
                <a:t>Generic Elective IV </a:t>
              </a:r>
            </a:p>
            <a:p>
              <a:r>
                <a:rPr lang="en-US" sz="1900" dirty="0"/>
                <a:t>Dissertation or 2 courses from GE basket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9728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82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M.A.(English)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 years (4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211288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15475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Registration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2 years, offering flexible fees starting at INR 15475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6459A4-5963-F0CC-0997-C63D0AE53D36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397666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Master of Arts in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4862514" y="4589364"/>
            <a:ext cx="35305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A programme focused on Historical methods, Archaeology, World History, and Indian History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588740" y="3652616"/>
            <a:ext cx="3182470" cy="1050158"/>
            <a:chOff x="237849" y="4181293"/>
            <a:chExt cx="3182470" cy="105015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237849" y="4181293"/>
              <a:ext cx="210441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Historical Evolution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0" y="5136418"/>
            <a:ext cx="3070859" cy="819406"/>
            <a:chOff x="-58994" y="5519879"/>
            <a:chExt cx="3070859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-58994" y="5519879"/>
              <a:ext cx="19597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Research Orientation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2043558" y="2706486"/>
            <a:ext cx="2761775" cy="1294092"/>
            <a:chOff x="1145269" y="3160928"/>
            <a:chExt cx="2761775" cy="129409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1145269" y="3160928"/>
              <a:ext cx="17729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Lifelong learning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3904331" y="2033045"/>
            <a:ext cx="3541084" cy="1564807"/>
            <a:chOff x="2596454" y="2126320"/>
            <a:chExt cx="3541084" cy="156480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2596454" y="2126320"/>
              <a:ext cx="35410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Leadership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136418"/>
            <a:ext cx="3072949" cy="925212"/>
            <a:chOff x="9036219" y="5537402"/>
            <a:chExt cx="3072949" cy="92521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149538" y="5537402"/>
              <a:ext cx="19596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Adaptability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3802670"/>
            <a:ext cx="3451014" cy="1089316"/>
            <a:chOff x="7870762" y="3094512"/>
            <a:chExt cx="3451014" cy="108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39908" y="3094512"/>
              <a:ext cx="228186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Cultural Awareness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578397"/>
            <a:ext cx="2700219" cy="1488152"/>
            <a:chOff x="6857645" y="2035277"/>
            <a:chExt cx="2700219" cy="148815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65335" y="2035277"/>
              <a:ext cx="18925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Critical Thinking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DD6D0-6755-300D-2476-DC249EE67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09" b="94417" l="9769" r="89460">
                        <a14:foregroundMark x1="39332" y1="84709" x2="31877" y2="92476"/>
                        <a14:foregroundMark x1="49871" y1="83738" x2="53213" y2="92718"/>
                        <a14:foregroundMark x1="29049" y1="93932" x2="58869" y2="94417"/>
                        <a14:foregroundMark x1="53470" y1="83010" x2="59383" y2="92476"/>
                        <a14:foregroundMark x1="42674" y1="85922" x2="38046" y2="92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4273" y="4134891"/>
            <a:ext cx="1933750" cy="20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2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23">
            <a:extLst>
              <a:ext uri="{FF2B5EF4-FFF2-40B4-BE49-F238E27FC236}">
                <a16:creationId xmlns:a16="http://schemas.microsoft.com/office/drawing/2014/main" id="{6B67A0DB-9057-E589-A38C-3C2625874377}"/>
              </a:ext>
            </a:extLst>
          </p:cNvPr>
          <p:cNvSpPr txBox="1">
            <a:spLocks/>
          </p:cNvSpPr>
          <p:nvPr/>
        </p:nvSpPr>
        <p:spPr>
          <a:xfrm>
            <a:off x="401273" y="26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of Arts in History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F0FAC9-AEA5-7954-77A6-7816F987263E}"/>
              </a:ext>
            </a:extLst>
          </p:cNvPr>
          <p:cNvSpPr txBox="1"/>
          <p:nvPr/>
        </p:nvSpPr>
        <p:spPr>
          <a:xfrm>
            <a:off x="8258741" y="3216505"/>
            <a:ext cx="36702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Sitka Text" panose="02000505000000020004" pitchFamily="2" charset="0"/>
              </a:rPr>
              <a:t>SALIENT FEATURES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59D1C3-4C0D-6611-9379-0B832585ABFE}"/>
              </a:ext>
            </a:extLst>
          </p:cNvPr>
          <p:cNvGrpSpPr/>
          <p:nvPr/>
        </p:nvGrpSpPr>
        <p:grpSpPr>
          <a:xfrm>
            <a:off x="213591" y="3142904"/>
            <a:ext cx="7966913" cy="1710830"/>
            <a:chOff x="213591" y="3142904"/>
            <a:chExt cx="7966913" cy="1710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85813F0-DD17-04C7-B948-599CCFF6E72A}"/>
                </a:ext>
              </a:extLst>
            </p:cNvPr>
            <p:cNvGrpSpPr/>
            <p:nvPr/>
          </p:nvGrpSpPr>
          <p:grpSpPr>
            <a:xfrm>
              <a:off x="213591" y="3142904"/>
              <a:ext cx="7966913" cy="1710830"/>
              <a:chOff x="213591" y="3142904"/>
              <a:chExt cx="7966913" cy="1710830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1334DA94-9E91-954C-E0B6-42A6C0D81CA6}"/>
                  </a:ext>
                </a:extLst>
              </p:cNvPr>
              <p:cNvSpPr/>
              <p:nvPr/>
            </p:nvSpPr>
            <p:spPr>
              <a:xfrm>
                <a:off x="245200" y="3142904"/>
                <a:ext cx="1984563" cy="1710829"/>
              </a:xfrm>
              <a:prstGeom prst="hexagon">
                <a:avLst>
                  <a:gd name="adj" fmla="val 31394"/>
                  <a:gd name="vf" fmla="val 115470"/>
                </a:avLst>
              </a:prstGeom>
              <a:solidFill>
                <a:srgbClr val="13A1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10705E8-9228-5ADB-17A7-A3F844580DB8}"/>
                  </a:ext>
                </a:extLst>
              </p:cNvPr>
              <p:cNvSpPr/>
              <p:nvPr/>
            </p:nvSpPr>
            <p:spPr>
              <a:xfrm>
                <a:off x="1694188" y="3142904"/>
                <a:ext cx="6486316" cy="1710830"/>
              </a:xfrm>
              <a:custGeom>
                <a:avLst/>
                <a:gdLst>
                  <a:gd name="connsiteX0" fmla="*/ 4992367 w 6504866"/>
                  <a:gd name="connsiteY0" fmla="*/ 0 h 1787698"/>
                  <a:gd name="connsiteX1" fmla="*/ 5943636 w 6504866"/>
                  <a:gd name="connsiteY1" fmla="*/ 0 h 1787698"/>
                  <a:gd name="connsiteX2" fmla="*/ 5943637 w 6504866"/>
                  <a:gd name="connsiteY2" fmla="*/ 1 h 1787698"/>
                  <a:gd name="connsiteX3" fmla="*/ 5949693 w 6504866"/>
                  <a:gd name="connsiteY3" fmla="*/ 1 h 1787698"/>
                  <a:gd name="connsiteX4" fmla="*/ 5949693 w 6504866"/>
                  <a:gd name="connsiteY4" fmla="*/ 9647 h 1787698"/>
                  <a:gd name="connsiteX5" fmla="*/ 6504866 w 6504866"/>
                  <a:gd name="connsiteY5" fmla="*/ 893849 h 1787698"/>
                  <a:gd name="connsiteX6" fmla="*/ 5949693 w 6504866"/>
                  <a:gd name="connsiteY6" fmla="*/ 1778050 h 1787698"/>
                  <a:gd name="connsiteX7" fmla="*/ 5949693 w 6504866"/>
                  <a:gd name="connsiteY7" fmla="*/ 1787698 h 1787698"/>
                  <a:gd name="connsiteX8" fmla="*/ 0 w 6504866"/>
                  <a:gd name="connsiteY8" fmla="*/ 1787698 h 1787698"/>
                  <a:gd name="connsiteX9" fmla="*/ 0 w 6504866"/>
                  <a:gd name="connsiteY9" fmla="*/ 1787697 h 1787698"/>
                  <a:gd name="connsiteX10" fmla="*/ 49245 w 6504866"/>
                  <a:gd name="connsiteY10" fmla="*/ 1787697 h 1787698"/>
                  <a:gd name="connsiteX11" fmla="*/ 610475 w 6504866"/>
                  <a:gd name="connsiteY11" fmla="*/ 893849 h 1787698"/>
                  <a:gd name="connsiteX12" fmla="*/ 49246 w 6504866"/>
                  <a:gd name="connsiteY12" fmla="*/ 1 h 1787698"/>
                  <a:gd name="connsiteX13" fmla="*/ 4992366 w 6504866"/>
                  <a:gd name="connsiteY13" fmla="*/ 1 h 178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504866" h="1787698">
                    <a:moveTo>
                      <a:pt x="4992367" y="0"/>
                    </a:moveTo>
                    <a:lnTo>
                      <a:pt x="5943636" y="0"/>
                    </a:lnTo>
                    <a:lnTo>
                      <a:pt x="5943637" y="1"/>
                    </a:lnTo>
                    <a:lnTo>
                      <a:pt x="5949693" y="1"/>
                    </a:lnTo>
                    <a:lnTo>
                      <a:pt x="5949693" y="9647"/>
                    </a:lnTo>
                    <a:lnTo>
                      <a:pt x="6504866" y="893849"/>
                    </a:lnTo>
                    <a:lnTo>
                      <a:pt x="5949693" y="1778050"/>
                    </a:lnTo>
                    <a:lnTo>
                      <a:pt x="5949693" y="1787698"/>
                    </a:lnTo>
                    <a:lnTo>
                      <a:pt x="0" y="1787698"/>
                    </a:lnTo>
                    <a:lnTo>
                      <a:pt x="0" y="1787697"/>
                    </a:lnTo>
                    <a:lnTo>
                      <a:pt x="49245" y="1787697"/>
                    </a:lnTo>
                    <a:lnTo>
                      <a:pt x="610475" y="893849"/>
                    </a:lnTo>
                    <a:lnTo>
                      <a:pt x="49246" y="1"/>
                    </a:lnTo>
                    <a:lnTo>
                      <a:pt x="4992366" y="1"/>
                    </a:lnTo>
                    <a:close/>
                  </a:path>
                </a:pathLst>
              </a:custGeom>
              <a:solidFill>
                <a:srgbClr val="13A1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E0DDB8E1-44BE-F552-10D8-8D7AA0049D13}"/>
                  </a:ext>
                </a:extLst>
              </p:cNvPr>
              <p:cNvSpPr/>
              <p:nvPr/>
            </p:nvSpPr>
            <p:spPr>
              <a:xfrm>
                <a:off x="213591" y="3223426"/>
                <a:ext cx="1797748" cy="1549783"/>
              </a:xfrm>
              <a:prstGeom prst="hexagon">
                <a:avLst>
                  <a:gd name="adj" fmla="val 31394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71937C-4FC9-B349-9E9F-659C574AE85D}"/>
                  </a:ext>
                </a:extLst>
              </p:cNvPr>
              <p:cNvSpPr txBox="1"/>
              <p:nvPr/>
            </p:nvSpPr>
            <p:spPr>
              <a:xfrm>
                <a:off x="2264911" y="3231894"/>
                <a:ext cx="51857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Sitka Text" panose="02000505000000020004" pitchFamily="2" charset="0"/>
                  </a:rPr>
                  <a:t>Contemporary Historical Issues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2E0BB65-FB2D-9FBA-3557-44214DEE5945}"/>
                  </a:ext>
                </a:extLst>
              </p:cNvPr>
              <p:cNvSpPr txBox="1"/>
              <p:nvPr/>
            </p:nvSpPr>
            <p:spPr>
              <a:xfrm>
                <a:off x="2264910" y="3626614"/>
                <a:ext cx="537202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Sitka Text" panose="02000505000000020004" pitchFamily="2" charset="0"/>
                  </a:rPr>
                  <a:t>Exposure to various contemporary Historical Issues of global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Sitka Text" panose="02000505000000020004" pitchFamily="2" charset="0"/>
                  </a:rPr>
                  <a:t>relevance.</a:t>
                </a:r>
              </a:p>
            </p:txBody>
          </p:sp>
        </p:grpSp>
        <p:pic>
          <p:nvPicPr>
            <p:cNvPr id="52" name="Graphic 51" descr="Alarm clock outline">
              <a:extLst>
                <a:ext uri="{FF2B5EF4-FFF2-40B4-BE49-F238E27FC236}">
                  <a16:creationId xmlns:a16="http://schemas.microsoft.com/office/drawing/2014/main" id="{B92C0F94-71EC-0187-F7E9-3183AC8E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313" y="3522395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671EADF-707F-9E1B-5718-A7BF93151CC5}"/>
              </a:ext>
            </a:extLst>
          </p:cNvPr>
          <p:cNvGrpSpPr/>
          <p:nvPr/>
        </p:nvGrpSpPr>
        <p:grpSpPr>
          <a:xfrm>
            <a:off x="144574" y="1363766"/>
            <a:ext cx="7424626" cy="1719073"/>
            <a:chOff x="144574" y="1363766"/>
            <a:chExt cx="7424626" cy="1719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7D366F8-0B47-61AA-529F-909CAA368F34}"/>
                </a:ext>
              </a:extLst>
            </p:cNvPr>
            <p:cNvGrpSpPr/>
            <p:nvPr/>
          </p:nvGrpSpPr>
          <p:grpSpPr>
            <a:xfrm>
              <a:off x="144574" y="1363766"/>
              <a:ext cx="7424626" cy="1719073"/>
              <a:chOff x="144574" y="1363766"/>
              <a:chExt cx="7424626" cy="1719073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263EB3A8-E05C-213B-A0E0-3AF7459E3568}"/>
                  </a:ext>
                </a:extLst>
              </p:cNvPr>
              <p:cNvSpPr/>
              <p:nvPr/>
            </p:nvSpPr>
            <p:spPr>
              <a:xfrm flipV="1">
                <a:off x="171920" y="1363767"/>
                <a:ext cx="1797748" cy="1549783"/>
              </a:xfrm>
              <a:prstGeom prst="hexagon">
                <a:avLst>
                  <a:gd name="adj" fmla="val 31394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77A515B-819E-4526-7B34-C76FD8A8356B}"/>
                  </a:ext>
                </a:extLst>
              </p:cNvPr>
              <p:cNvSpPr/>
              <p:nvPr/>
            </p:nvSpPr>
            <p:spPr>
              <a:xfrm flipV="1">
                <a:off x="1630380" y="1363766"/>
                <a:ext cx="5938820" cy="1710831"/>
              </a:xfrm>
              <a:custGeom>
                <a:avLst/>
                <a:gdLst>
                  <a:gd name="connsiteX0" fmla="*/ 49246 w 5955805"/>
                  <a:gd name="connsiteY0" fmla="*/ 2 h 1787699"/>
                  <a:gd name="connsiteX1" fmla="*/ 673803 w 5955805"/>
                  <a:gd name="connsiteY1" fmla="*/ 2 h 1787699"/>
                  <a:gd name="connsiteX2" fmla="*/ 1796262 w 5955805"/>
                  <a:gd name="connsiteY2" fmla="*/ 1787699 h 1787699"/>
                  <a:gd name="connsiteX3" fmla="*/ 0 w 5955805"/>
                  <a:gd name="connsiteY3" fmla="*/ 1787699 h 1787699"/>
                  <a:gd name="connsiteX4" fmla="*/ 0 w 5955805"/>
                  <a:gd name="connsiteY4" fmla="*/ 1787698 h 1787699"/>
                  <a:gd name="connsiteX5" fmla="*/ 49245 w 5955805"/>
                  <a:gd name="connsiteY5" fmla="*/ 1787698 h 1787699"/>
                  <a:gd name="connsiteX6" fmla="*/ 610475 w 5955805"/>
                  <a:gd name="connsiteY6" fmla="*/ 893850 h 1787699"/>
                  <a:gd name="connsiteX7" fmla="*/ 4992367 w 5955805"/>
                  <a:gd name="connsiteY7" fmla="*/ 0 h 1787699"/>
                  <a:gd name="connsiteX8" fmla="*/ 5943636 w 5955805"/>
                  <a:gd name="connsiteY8" fmla="*/ 0 h 1787699"/>
                  <a:gd name="connsiteX9" fmla="*/ 5943637 w 5955805"/>
                  <a:gd name="connsiteY9" fmla="*/ 1 h 1787699"/>
                  <a:gd name="connsiteX10" fmla="*/ 5949693 w 5955805"/>
                  <a:gd name="connsiteY10" fmla="*/ 1 h 1787699"/>
                  <a:gd name="connsiteX11" fmla="*/ 5949693 w 5955805"/>
                  <a:gd name="connsiteY11" fmla="*/ 9647 h 1787699"/>
                  <a:gd name="connsiteX12" fmla="*/ 5955805 w 5955805"/>
                  <a:gd name="connsiteY12" fmla="*/ 19382 h 1787699"/>
                  <a:gd name="connsiteX13" fmla="*/ 4845514 w 5955805"/>
                  <a:gd name="connsiteY13" fmla="*/ 1787698 h 1787699"/>
                  <a:gd name="connsiteX14" fmla="*/ 1796262 w 5955805"/>
                  <a:gd name="connsiteY14" fmla="*/ 1787698 h 1787699"/>
                  <a:gd name="connsiteX15" fmla="*/ 673803 w 5955805"/>
                  <a:gd name="connsiteY15" fmla="*/ 1 h 1787699"/>
                  <a:gd name="connsiteX16" fmla="*/ 4992366 w 5955805"/>
                  <a:gd name="connsiteY16" fmla="*/ 1 h 178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55805" h="1787699">
                    <a:moveTo>
                      <a:pt x="49246" y="2"/>
                    </a:moveTo>
                    <a:lnTo>
                      <a:pt x="673803" y="2"/>
                    </a:lnTo>
                    <a:lnTo>
                      <a:pt x="1796262" y="1787699"/>
                    </a:lnTo>
                    <a:lnTo>
                      <a:pt x="0" y="1787699"/>
                    </a:lnTo>
                    <a:lnTo>
                      <a:pt x="0" y="1787698"/>
                    </a:lnTo>
                    <a:lnTo>
                      <a:pt x="49245" y="1787698"/>
                    </a:lnTo>
                    <a:lnTo>
                      <a:pt x="610475" y="893850"/>
                    </a:lnTo>
                    <a:close/>
                    <a:moveTo>
                      <a:pt x="4992367" y="0"/>
                    </a:moveTo>
                    <a:lnTo>
                      <a:pt x="5943636" y="0"/>
                    </a:lnTo>
                    <a:lnTo>
                      <a:pt x="5943637" y="1"/>
                    </a:lnTo>
                    <a:lnTo>
                      <a:pt x="5949693" y="1"/>
                    </a:lnTo>
                    <a:lnTo>
                      <a:pt x="5949693" y="9647"/>
                    </a:lnTo>
                    <a:lnTo>
                      <a:pt x="5955805" y="19382"/>
                    </a:lnTo>
                    <a:lnTo>
                      <a:pt x="4845514" y="1787698"/>
                    </a:lnTo>
                    <a:lnTo>
                      <a:pt x="1796262" y="1787698"/>
                    </a:lnTo>
                    <a:lnTo>
                      <a:pt x="673803" y="1"/>
                    </a:lnTo>
                    <a:lnTo>
                      <a:pt x="4992366" y="1"/>
                    </a:lnTo>
                    <a:close/>
                  </a:path>
                </a:pathLst>
              </a:custGeom>
              <a:solidFill>
                <a:srgbClr val="F793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79E6B28E-EF35-C88E-A6CA-145F70DC2A2D}"/>
                  </a:ext>
                </a:extLst>
              </p:cNvPr>
              <p:cNvSpPr/>
              <p:nvPr/>
            </p:nvSpPr>
            <p:spPr>
              <a:xfrm flipV="1">
                <a:off x="176183" y="1372010"/>
                <a:ext cx="1984562" cy="1710829"/>
              </a:xfrm>
              <a:prstGeom prst="hexagon">
                <a:avLst>
                  <a:gd name="adj" fmla="val 31394"/>
                  <a:gd name="vf" fmla="val 115470"/>
                </a:avLst>
              </a:prstGeom>
              <a:solidFill>
                <a:srgbClr val="F793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81F94930-056B-6BDB-0AB6-DAFE7B88D7CF}"/>
                  </a:ext>
                </a:extLst>
              </p:cNvPr>
              <p:cNvSpPr/>
              <p:nvPr/>
            </p:nvSpPr>
            <p:spPr>
              <a:xfrm flipV="1">
                <a:off x="144574" y="1452534"/>
                <a:ext cx="1797748" cy="1549783"/>
              </a:xfrm>
              <a:prstGeom prst="hexagon">
                <a:avLst>
                  <a:gd name="adj" fmla="val 31394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DF6892-BA0D-B8F4-0D65-E120BCCADE69}"/>
                  </a:ext>
                </a:extLst>
              </p:cNvPr>
              <p:cNvSpPr txBox="1"/>
              <p:nvPr/>
            </p:nvSpPr>
            <p:spPr>
              <a:xfrm>
                <a:off x="2264911" y="1452534"/>
                <a:ext cx="26639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Sitka Text" panose="02000505000000020004" pitchFamily="2" charset="0"/>
                  </a:rPr>
                  <a:t>Research Focus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B6796E7-7070-7445-76D4-313AD6718EA8}"/>
                  </a:ext>
                </a:extLst>
              </p:cNvPr>
              <p:cNvSpPr txBox="1"/>
              <p:nvPr/>
            </p:nvSpPr>
            <p:spPr>
              <a:xfrm>
                <a:off x="2264911" y="1868234"/>
                <a:ext cx="46269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Sitka Text" panose="02000505000000020004" pitchFamily="2" charset="0"/>
                  </a:rPr>
                  <a:t>Research orientation through dissertation and research paper publication.</a:t>
                </a:r>
              </a:p>
            </p:txBody>
          </p:sp>
        </p:grpSp>
        <p:pic>
          <p:nvPicPr>
            <p:cNvPr id="54" name="Graphic 53" descr="Research with solid fill">
              <a:extLst>
                <a:ext uri="{FF2B5EF4-FFF2-40B4-BE49-F238E27FC236}">
                  <a16:creationId xmlns:a16="http://schemas.microsoft.com/office/drawing/2014/main" id="{C209782F-C8E9-C930-4696-35E5A359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3897" y="1770224"/>
              <a:ext cx="914400" cy="9144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D841F95-F1A6-0D0B-C3E4-CA66949865D0}"/>
              </a:ext>
            </a:extLst>
          </p:cNvPr>
          <p:cNvGrpSpPr/>
          <p:nvPr/>
        </p:nvGrpSpPr>
        <p:grpSpPr>
          <a:xfrm>
            <a:off x="144574" y="4913798"/>
            <a:ext cx="7424626" cy="1719238"/>
            <a:chOff x="144574" y="4913798"/>
            <a:chExt cx="7424626" cy="171923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6F37251-D804-4783-36E6-4637419DA6CE}"/>
                </a:ext>
              </a:extLst>
            </p:cNvPr>
            <p:cNvGrpSpPr/>
            <p:nvPr/>
          </p:nvGrpSpPr>
          <p:grpSpPr>
            <a:xfrm>
              <a:off x="144574" y="4913798"/>
              <a:ext cx="7424626" cy="1719238"/>
              <a:chOff x="144574" y="4913798"/>
              <a:chExt cx="7424626" cy="1719238"/>
            </a:xfrm>
          </p:grpSpPr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DEFCAF42-73F4-DAE6-8D0D-E61C89A9CDAA}"/>
                  </a:ext>
                </a:extLst>
              </p:cNvPr>
              <p:cNvSpPr/>
              <p:nvPr/>
            </p:nvSpPr>
            <p:spPr>
              <a:xfrm>
                <a:off x="171920" y="5083087"/>
                <a:ext cx="1797748" cy="1549783"/>
              </a:xfrm>
              <a:prstGeom prst="hexagon">
                <a:avLst>
                  <a:gd name="adj" fmla="val 31394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8730A55-A6E2-5223-1A8E-D9D416F2227E}"/>
                  </a:ext>
                </a:extLst>
              </p:cNvPr>
              <p:cNvSpPr/>
              <p:nvPr/>
            </p:nvSpPr>
            <p:spPr>
              <a:xfrm>
                <a:off x="1630380" y="4922039"/>
                <a:ext cx="5938820" cy="1710831"/>
              </a:xfrm>
              <a:custGeom>
                <a:avLst/>
                <a:gdLst>
                  <a:gd name="connsiteX0" fmla="*/ 49246 w 5955805"/>
                  <a:gd name="connsiteY0" fmla="*/ 2 h 1787699"/>
                  <a:gd name="connsiteX1" fmla="*/ 673803 w 5955805"/>
                  <a:gd name="connsiteY1" fmla="*/ 2 h 1787699"/>
                  <a:gd name="connsiteX2" fmla="*/ 1796262 w 5955805"/>
                  <a:gd name="connsiteY2" fmla="*/ 1787699 h 1787699"/>
                  <a:gd name="connsiteX3" fmla="*/ 0 w 5955805"/>
                  <a:gd name="connsiteY3" fmla="*/ 1787699 h 1787699"/>
                  <a:gd name="connsiteX4" fmla="*/ 0 w 5955805"/>
                  <a:gd name="connsiteY4" fmla="*/ 1787698 h 1787699"/>
                  <a:gd name="connsiteX5" fmla="*/ 49245 w 5955805"/>
                  <a:gd name="connsiteY5" fmla="*/ 1787698 h 1787699"/>
                  <a:gd name="connsiteX6" fmla="*/ 610475 w 5955805"/>
                  <a:gd name="connsiteY6" fmla="*/ 893850 h 1787699"/>
                  <a:gd name="connsiteX7" fmla="*/ 4992367 w 5955805"/>
                  <a:gd name="connsiteY7" fmla="*/ 0 h 1787699"/>
                  <a:gd name="connsiteX8" fmla="*/ 5943636 w 5955805"/>
                  <a:gd name="connsiteY8" fmla="*/ 0 h 1787699"/>
                  <a:gd name="connsiteX9" fmla="*/ 5943637 w 5955805"/>
                  <a:gd name="connsiteY9" fmla="*/ 1 h 1787699"/>
                  <a:gd name="connsiteX10" fmla="*/ 5949693 w 5955805"/>
                  <a:gd name="connsiteY10" fmla="*/ 1 h 1787699"/>
                  <a:gd name="connsiteX11" fmla="*/ 5949693 w 5955805"/>
                  <a:gd name="connsiteY11" fmla="*/ 9647 h 1787699"/>
                  <a:gd name="connsiteX12" fmla="*/ 5955805 w 5955805"/>
                  <a:gd name="connsiteY12" fmla="*/ 19382 h 1787699"/>
                  <a:gd name="connsiteX13" fmla="*/ 4845514 w 5955805"/>
                  <a:gd name="connsiteY13" fmla="*/ 1787698 h 1787699"/>
                  <a:gd name="connsiteX14" fmla="*/ 1796262 w 5955805"/>
                  <a:gd name="connsiteY14" fmla="*/ 1787698 h 1787699"/>
                  <a:gd name="connsiteX15" fmla="*/ 673803 w 5955805"/>
                  <a:gd name="connsiteY15" fmla="*/ 1 h 1787699"/>
                  <a:gd name="connsiteX16" fmla="*/ 4992366 w 5955805"/>
                  <a:gd name="connsiteY16" fmla="*/ 1 h 178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55805" h="1787699">
                    <a:moveTo>
                      <a:pt x="49246" y="2"/>
                    </a:moveTo>
                    <a:lnTo>
                      <a:pt x="673803" y="2"/>
                    </a:lnTo>
                    <a:lnTo>
                      <a:pt x="1796262" y="1787699"/>
                    </a:lnTo>
                    <a:lnTo>
                      <a:pt x="0" y="1787699"/>
                    </a:lnTo>
                    <a:lnTo>
                      <a:pt x="0" y="1787698"/>
                    </a:lnTo>
                    <a:lnTo>
                      <a:pt x="49245" y="1787698"/>
                    </a:lnTo>
                    <a:lnTo>
                      <a:pt x="610475" y="893850"/>
                    </a:lnTo>
                    <a:close/>
                    <a:moveTo>
                      <a:pt x="4992367" y="0"/>
                    </a:moveTo>
                    <a:lnTo>
                      <a:pt x="5943636" y="0"/>
                    </a:lnTo>
                    <a:lnTo>
                      <a:pt x="5943637" y="1"/>
                    </a:lnTo>
                    <a:lnTo>
                      <a:pt x="5949693" y="1"/>
                    </a:lnTo>
                    <a:lnTo>
                      <a:pt x="5949693" y="9647"/>
                    </a:lnTo>
                    <a:lnTo>
                      <a:pt x="5955805" y="19382"/>
                    </a:lnTo>
                    <a:lnTo>
                      <a:pt x="4845514" y="1787698"/>
                    </a:lnTo>
                    <a:lnTo>
                      <a:pt x="1796262" y="1787698"/>
                    </a:lnTo>
                    <a:lnTo>
                      <a:pt x="673803" y="1"/>
                    </a:lnTo>
                    <a:lnTo>
                      <a:pt x="4992366" y="1"/>
                    </a:lnTo>
                    <a:close/>
                  </a:path>
                </a:pathLst>
              </a:custGeom>
              <a:solidFill>
                <a:srgbClr val="87A0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20CE568B-E5C4-E566-76A7-B5280C36A052}"/>
                  </a:ext>
                </a:extLst>
              </p:cNvPr>
              <p:cNvSpPr/>
              <p:nvPr/>
            </p:nvSpPr>
            <p:spPr>
              <a:xfrm>
                <a:off x="176183" y="4913798"/>
                <a:ext cx="1984562" cy="1710829"/>
              </a:xfrm>
              <a:prstGeom prst="hexagon">
                <a:avLst>
                  <a:gd name="adj" fmla="val 31394"/>
                  <a:gd name="vf" fmla="val 115470"/>
                </a:avLst>
              </a:prstGeom>
              <a:solidFill>
                <a:srgbClr val="87A0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4A7C029C-18B6-0752-22C9-6D2E642BDEC6}"/>
                  </a:ext>
                </a:extLst>
              </p:cNvPr>
              <p:cNvSpPr/>
              <p:nvPr/>
            </p:nvSpPr>
            <p:spPr>
              <a:xfrm>
                <a:off x="144574" y="4994320"/>
                <a:ext cx="1797748" cy="1549783"/>
              </a:xfrm>
              <a:prstGeom prst="hexagon">
                <a:avLst>
                  <a:gd name="adj" fmla="val 31394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23F48D-8425-9741-C957-92C528DFF8F6}"/>
                  </a:ext>
                </a:extLst>
              </p:cNvPr>
              <p:cNvSpPr txBox="1"/>
              <p:nvPr/>
            </p:nvSpPr>
            <p:spPr>
              <a:xfrm>
                <a:off x="2264910" y="5011253"/>
                <a:ext cx="49974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Sitka Text" panose="02000505000000020004" pitchFamily="2" charset="0"/>
                  </a:rPr>
                  <a:t>Exam Ready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6EDFFB7-F460-4C74-FE00-60A6F317CCC0}"/>
                  </a:ext>
                </a:extLst>
              </p:cNvPr>
              <p:cNvSpPr txBox="1"/>
              <p:nvPr/>
            </p:nvSpPr>
            <p:spPr>
              <a:xfrm>
                <a:off x="2264911" y="5401930"/>
                <a:ext cx="462695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50" dirty="0">
                    <a:solidFill>
                      <a:schemeClr val="bg1"/>
                    </a:solidFill>
                    <a:latin typeface="Sitka Text" panose="02000505000000020004" pitchFamily="2" charset="0"/>
                  </a:rPr>
                  <a:t>The curriculum is as per the UGC guidelines and has special courses to prepare students for central and state competitive exams.</a:t>
                </a:r>
              </a:p>
            </p:txBody>
          </p:sp>
        </p:grpSp>
        <p:pic>
          <p:nvPicPr>
            <p:cNvPr id="56" name="Graphic 55" descr="Aspiration with solid fill">
              <a:extLst>
                <a:ext uri="{FF2B5EF4-FFF2-40B4-BE49-F238E27FC236}">
                  <a16:creationId xmlns:a16="http://schemas.microsoft.com/office/drawing/2014/main" id="{30CF1D35-6E3E-5666-5398-D39D12A8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9777" y="53054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0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8C1EAE5-3D08-3ECD-7028-1938E4F249FD}"/>
              </a:ext>
            </a:extLst>
          </p:cNvPr>
          <p:cNvGrpSpPr/>
          <p:nvPr/>
        </p:nvGrpSpPr>
        <p:grpSpPr>
          <a:xfrm>
            <a:off x="2720687" y="1686704"/>
            <a:ext cx="3313267" cy="2555437"/>
            <a:chOff x="2720687" y="1686704"/>
            <a:chExt cx="3313267" cy="2555437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91B9CA3-47C6-08DF-82E8-ADF8F2F6478C}"/>
                </a:ext>
              </a:extLst>
            </p:cNvPr>
            <p:cNvSpPr/>
            <p:nvPr/>
          </p:nvSpPr>
          <p:spPr>
            <a:xfrm>
              <a:off x="2720687" y="1686704"/>
              <a:ext cx="3313267" cy="2555437"/>
            </a:xfrm>
            <a:custGeom>
              <a:avLst/>
              <a:gdLst>
                <a:gd name="connsiteX0" fmla="*/ 812323 w 3313267"/>
                <a:gd name="connsiteY0" fmla="*/ 0 h 2555437"/>
                <a:gd name="connsiteX1" fmla="*/ 3313267 w 3313267"/>
                <a:gd name="connsiteY1" fmla="*/ 0 h 2555437"/>
                <a:gd name="connsiteX2" fmla="*/ 3313267 w 3313267"/>
                <a:gd name="connsiteY2" fmla="*/ 2555437 h 2555437"/>
                <a:gd name="connsiteX3" fmla="*/ 0 w 3313267"/>
                <a:gd name="connsiteY3" fmla="*/ 2555437 h 2555437"/>
                <a:gd name="connsiteX4" fmla="*/ 0 w 3313267"/>
                <a:gd name="connsiteY4" fmla="*/ 812323 h 2555437"/>
                <a:gd name="connsiteX5" fmla="*/ 812323 w 3313267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555437">
                  <a:moveTo>
                    <a:pt x="812323" y="0"/>
                  </a:moveTo>
                  <a:lnTo>
                    <a:pt x="3313267" y="0"/>
                  </a:lnTo>
                  <a:lnTo>
                    <a:pt x="3313267" y="2555437"/>
                  </a:lnTo>
                  <a:lnTo>
                    <a:pt x="0" y="2555437"/>
                  </a:lnTo>
                  <a:lnTo>
                    <a:pt x="0" y="812323"/>
                  </a:lnTo>
                  <a:cubicBezTo>
                    <a:pt x="0" y="363689"/>
                    <a:pt x="363689" y="0"/>
                    <a:pt x="812323" y="0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F8F171-3757-B5B7-078D-955215A2B8DC}"/>
                </a:ext>
              </a:extLst>
            </p:cNvPr>
            <p:cNvSpPr txBox="1"/>
            <p:nvPr/>
          </p:nvSpPr>
          <p:spPr>
            <a:xfrm>
              <a:off x="2785668" y="2054789"/>
              <a:ext cx="208780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Students have options to opt for a term paper &amp; complete a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dissertation in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the last term.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48A71BA-A585-8302-CCAD-DE7C1A3DDE0B}"/>
              </a:ext>
            </a:extLst>
          </p:cNvPr>
          <p:cNvGrpSpPr/>
          <p:nvPr/>
        </p:nvGrpSpPr>
        <p:grpSpPr>
          <a:xfrm>
            <a:off x="2720687" y="4287860"/>
            <a:ext cx="3313267" cy="2272685"/>
            <a:chOff x="2720687" y="4287860"/>
            <a:chExt cx="3313267" cy="2272685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7FD8C0B-5AA0-F7AA-9907-D25CABD87579}"/>
                </a:ext>
              </a:extLst>
            </p:cNvPr>
            <p:cNvSpPr/>
            <p:nvPr/>
          </p:nvSpPr>
          <p:spPr>
            <a:xfrm>
              <a:off x="2720687" y="4287860"/>
              <a:ext cx="3313267" cy="2272685"/>
            </a:xfrm>
            <a:custGeom>
              <a:avLst/>
              <a:gdLst>
                <a:gd name="connsiteX0" fmla="*/ 0 w 3313267"/>
                <a:gd name="connsiteY0" fmla="*/ 0 h 2272685"/>
                <a:gd name="connsiteX1" fmla="*/ 3313267 w 3313267"/>
                <a:gd name="connsiteY1" fmla="*/ 0 h 2272685"/>
                <a:gd name="connsiteX2" fmla="*/ 3313267 w 3313267"/>
                <a:gd name="connsiteY2" fmla="*/ 2272685 h 2272685"/>
                <a:gd name="connsiteX3" fmla="*/ 812323 w 3313267"/>
                <a:gd name="connsiteY3" fmla="*/ 2272685 h 2272685"/>
                <a:gd name="connsiteX4" fmla="*/ 0 w 3313267"/>
                <a:gd name="connsiteY4" fmla="*/ 1460362 h 2272685"/>
                <a:gd name="connsiteX5" fmla="*/ 0 w 3313267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272685">
                  <a:moveTo>
                    <a:pt x="0" y="0"/>
                  </a:moveTo>
                  <a:lnTo>
                    <a:pt x="3313267" y="0"/>
                  </a:lnTo>
                  <a:lnTo>
                    <a:pt x="3313267" y="2272685"/>
                  </a:lnTo>
                  <a:lnTo>
                    <a:pt x="812323" y="2272685"/>
                  </a:lnTo>
                  <a:cubicBezTo>
                    <a:pt x="363689" y="2272685"/>
                    <a:pt x="0" y="1908996"/>
                    <a:pt x="0" y="14603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7C250-854B-BE6C-8F02-0DB66AE2440F}"/>
                </a:ext>
              </a:extLst>
            </p:cNvPr>
            <p:cNvSpPr txBox="1"/>
            <p:nvPr/>
          </p:nvSpPr>
          <p:spPr>
            <a:xfrm>
              <a:off x="2782730" y="4457792"/>
              <a:ext cx="1835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4  courses each of 4 credits from the areas such as</a:t>
              </a: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DDCCAA-C106-BDC6-CDB4-90D4FC75AD64}"/>
              </a:ext>
            </a:extLst>
          </p:cNvPr>
          <p:cNvGrpSpPr/>
          <p:nvPr/>
        </p:nvGrpSpPr>
        <p:grpSpPr>
          <a:xfrm>
            <a:off x="6096000" y="4287860"/>
            <a:ext cx="3373218" cy="2272685"/>
            <a:chOff x="6096000" y="4287860"/>
            <a:chExt cx="3373218" cy="2272685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DD2F514-D8E7-E3FB-175D-F5DCF4CDA8CF}"/>
                </a:ext>
              </a:extLst>
            </p:cNvPr>
            <p:cNvSpPr/>
            <p:nvPr/>
          </p:nvSpPr>
          <p:spPr>
            <a:xfrm>
              <a:off x="6096000" y="4287860"/>
              <a:ext cx="3313270" cy="2272685"/>
            </a:xfrm>
            <a:custGeom>
              <a:avLst/>
              <a:gdLst>
                <a:gd name="connsiteX0" fmla="*/ 0 w 3313270"/>
                <a:gd name="connsiteY0" fmla="*/ 0 h 2272685"/>
                <a:gd name="connsiteX1" fmla="*/ 3313270 w 3313270"/>
                <a:gd name="connsiteY1" fmla="*/ 0 h 2272685"/>
                <a:gd name="connsiteX2" fmla="*/ 3313270 w 3313270"/>
                <a:gd name="connsiteY2" fmla="*/ 1460362 h 2272685"/>
                <a:gd name="connsiteX3" fmla="*/ 2500947 w 3313270"/>
                <a:gd name="connsiteY3" fmla="*/ 2272685 h 2272685"/>
                <a:gd name="connsiteX4" fmla="*/ 0 w 3313270"/>
                <a:gd name="connsiteY4" fmla="*/ 2272685 h 2272685"/>
                <a:gd name="connsiteX5" fmla="*/ 0 w 3313270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272685">
                  <a:moveTo>
                    <a:pt x="0" y="0"/>
                  </a:moveTo>
                  <a:lnTo>
                    <a:pt x="3313270" y="0"/>
                  </a:lnTo>
                  <a:lnTo>
                    <a:pt x="3313270" y="1460362"/>
                  </a:lnTo>
                  <a:cubicBezTo>
                    <a:pt x="3313270" y="1908996"/>
                    <a:pt x="2949581" y="2272685"/>
                    <a:pt x="2500947" y="2272685"/>
                  </a:cubicBezTo>
                  <a:lnTo>
                    <a:pt x="0" y="2272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94334-DC8A-A898-4C64-354BC57F799B}"/>
                </a:ext>
              </a:extLst>
            </p:cNvPr>
            <p:cNvSpPr txBox="1"/>
            <p:nvPr/>
          </p:nvSpPr>
          <p:spPr>
            <a:xfrm>
              <a:off x="7609185" y="4559500"/>
              <a:ext cx="18600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A course on ‘Fundamentals of Information Technology’ is offered.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ABC1A6-C170-D1BA-510C-3E890F2D5F00}"/>
              </a:ext>
            </a:extLst>
          </p:cNvPr>
          <p:cNvGrpSpPr/>
          <p:nvPr/>
        </p:nvGrpSpPr>
        <p:grpSpPr>
          <a:xfrm>
            <a:off x="6096000" y="1686704"/>
            <a:ext cx="3313270" cy="2555437"/>
            <a:chOff x="6096000" y="1686704"/>
            <a:chExt cx="3313270" cy="2555437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2734DAD-C747-9CB2-5206-5CDD1999AF5B}"/>
                </a:ext>
              </a:extLst>
            </p:cNvPr>
            <p:cNvSpPr/>
            <p:nvPr/>
          </p:nvSpPr>
          <p:spPr>
            <a:xfrm>
              <a:off x="6096000" y="1686704"/>
              <a:ext cx="3313270" cy="2555437"/>
            </a:xfrm>
            <a:custGeom>
              <a:avLst/>
              <a:gdLst>
                <a:gd name="connsiteX0" fmla="*/ 0 w 3313270"/>
                <a:gd name="connsiteY0" fmla="*/ 0 h 2555437"/>
                <a:gd name="connsiteX1" fmla="*/ 2500947 w 3313270"/>
                <a:gd name="connsiteY1" fmla="*/ 0 h 2555437"/>
                <a:gd name="connsiteX2" fmla="*/ 3313270 w 3313270"/>
                <a:gd name="connsiteY2" fmla="*/ 812323 h 2555437"/>
                <a:gd name="connsiteX3" fmla="*/ 3313270 w 3313270"/>
                <a:gd name="connsiteY3" fmla="*/ 2555437 h 2555437"/>
                <a:gd name="connsiteX4" fmla="*/ 0 w 3313270"/>
                <a:gd name="connsiteY4" fmla="*/ 2555437 h 2555437"/>
                <a:gd name="connsiteX5" fmla="*/ 0 w 3313270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555437">
                  <a:moveTo>
                    <a:pt x="0" y="0"/>
                  </a:moveTo>
                  <a:lnTo>
                    <a:pt x="2500947" y="0"/>
                  </a:lnTo>
                  <a:cubicBezTo>
                    <a:pt x="2949581" y="0"/>
                    <a:pt x="3313270" y="363689"/>
                    <a:pt x="3313270" y="812323"/>
                  </a:cubicBezTo>
                  <a:lnTo>
                    <a:pt x="3313270" y="2555437"/>
                  </a:lnTo>
                  <a:lnTo>
                    <a:pt x="0" y="2555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3BCC5D-34CF-C94D-4B35-8D263C8960F1}"/>
                </a:ext>
              </a:extLst>
            </p:cNvPr>
            <p:cNvSpPr txBox="1"/>
            <p:nvPr/>
          </p:nvSpPr>
          <p:spPr>
            <a:xfrm>
              <a:off x="7514306" y="1908446"/>
              <a:ext cx="187751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12 Discipline-Specific Core Courses each of 4 credits are offered throughout the programme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40C4DA-9DB9-7906-A5A3-359943DF30CE}"/>
              </a:ext>
            </a:extLst>
          </p:cNvPr>
          <p:cNvGrpSpPr/>
          <p:nvPr/>
        </p:nvGrpSpPr>
        <p:grpSpPr>
          <a:xfrm>
            <a:off x="4615747" y="2678783"/>
            <a:ext cx="1423409" cy="1554480"/>
            <a:chOff x="4615747" y="2678783"/>
            <a:chExt cx="1423409" cy="1554480"/>
          </a:xfrm>
        </p:grpSpPr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8EF0947E-0D29-6352-0DBB-85DE2ABCC4E7}"/>
                </a:ext>
              </a:extLst>
            </p:cNvPr>
            <p:cNvSpPr/>
            <p:nvPr/>
          </p:nvSpPr>
          <p:spPr>
            <a:xfrm>
              <a:off x="4615747" y="2678783"/>
              <a:ext cx="1413103" cy="1554480"/>
            </a:xfrm>
            <a:custGeom>
              <a:avLst/>
              <a:gdLst>
                <a:gd name="connsiteX0" fmla="*/ 478664 w 1413103"/>
                <a:gd name="connsiteY0" fmla="*/ 0 h 1554480"/>
                <a:gd name="connsiteX1" fmla="*/ 1413103 w 1413103"/>
                <a:gd name="connsiteY1" fmla="*/ 0 h 1554480"/>
                <a:gd name="connsiteX2" fmla="*/ 1413103 w 1413103"/>
                <a:gd name="connsiteY2" fmla="*/ 1554480 h 1554480"/>
                <a:gd name="connsiteX3" fmla="*/ 0 w 1413103"/>
                <a:gd name="connsiteY3" fmla="*/ 1554480 h 1554480"/>
                <a:gd name="connsiteX4" fmla="*/ 0 w 1413103"/>
                <a:gd name="connsiteY4" fmla="*/ 478664 h 1554480"/>
                <a:gd name="connsiteX5" fmla="*/ 478664 w 1413103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554480">
                  <a:moveTo>
                    <a:pt x="478664" y="0"/>
                  </a:moveTo>
                  <a:lnTo>
                    <a:pt x="1413103" y="0"/>
                  </a:lnTo>
                  <a:lnTo>
                    <a:pt x="1413103" y="1554480"/>
                  </a:lnTo>
                  <a:lnTo>
                    <a:pt x="0" y="1554480"/>
                  </a:lnTo>
                  <a:lnTo>
                    <a:pt x="0" y="478664"/>
                  </a:lnTo>
                  <a:cubicBezTo>
                    <a:pt x="0" y="214305"/>
                    <a:pt x="214305" y="0"/>
                    <a:pt x="478664" y="0"/>
                  </a:cubicBezTo>
                  <a:close/>
                </a:path>
              </a:pathLst>
            </a:cu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43F31D-8A24-A73B-60B2-A14F9EFD332E}"/>
                </a:ext>
              </a:extLst>
            </p:cNvPr>
            <p:cNvSpPr txBox="1"/>
            <p:nvPr/>
          </p:nvSpPr>
          <p:spPr>
            <a:xfrm>
              <a:off x="4630701" y="3107613"/>
              <a:ext cx="140845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Dissertation &amp;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Term Paper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E4C7C1-0583-CAE0-A99A-F2D58CE288BF}"/>
              </a:ext>
            </a:extLst>
          </p:cNvPr>
          <p:cNvGrpSpPr/>
          <p:nvPr/>
        </p:nvGrpSpPr>
        <p:grpSpPr>
          <a:xfrm>
            <a:off x="6047059" y="2678783"/>
            <a:ext cx="1467247" cy="1554480"/>
            <a:chOff x="6047059" y="2678783"/>
            <a:chExt cx="1467247" cy="1554480"/>
          </a:xfrm>
        </p:grpSpPr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8F1627D1-4369-0229-8880-8C7DA622D90D}"/>
                </a:ext>
              </a:extLst>
            </p:cNvPr>
            <p:cNvSpPr/>
            <p:nvPr/>
          </p:nvSpPr>
          <p:spPr>
            <a:xfrm>
              <a:off x="6101202" y="2678783"/>
              <a:ext cx="1413104" cy="1554480"/>
            </a:xfrm>
            <a:custGeom>
              <a:avLst/>
              <a:gdLst>
                <a:gd name="connsiteX0" fmla="*/ 0 w 1413104"/>
                <a:gd name="connsiteY0" fmla="*/ 0 h 1554480"/>
                <a:gd name="connsiteX1" fmla="*/ 934440 w 1413104"/>
                <a:gd name="connsiteY1" fmla="*/ 0 h 1554480"/>
                <a:gd name="connsiteX2" fmla="*/ 1413104 w 1413104"/>
                <a:gd name="connsiteY2" fmla="*/ 478664 h 1554480"/>
                <a:gd name="connsiteX3" fmla="*/ 1413104 w 1413104"/>
                <a:gd name="connsiteY3" fmla="*/ 1554480 h 1554480"/>
                <a:gd name="connsiteX4" fmla="*/ 0 w 1413104"/>
                <a:gd name="connsiteY4" fmla="*/ 1554480 h 1554480"/>
                <a:gd name="connsiteX5" fmla="*/ 0 w 1413104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554480">
                  <a:moveTo>
                    <a:pt x="0" y="0"/>
                  </a:moveTo>
                  <a:lnTo>
                    <a:pt x="934440" y="0"/>
                  </a:lnTo>
                  <a:cubicBezTo>
                    <a:pt x="1198799" y="0"/>
                    <a:pt x="1413104" y="214305"/>
                    <a:pt x="1413104" y="478664"/>
                  </a:cubicBezTo>
                  <a:lnTo>
                    <a:pt x="1413104" y="1554480"/>
                  </a:lnTo>
                  <a:lnTo>
                    <a:pt x="0" y="1554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55BB9-82C6-607E-19C8-5EACB495D167}"/>
                </a:ext>
              </a:extLst>
            </p:cNvPr>
            <p:cNvSpPr txBox="1"/>
            <p:nvPr/>
          </p:nvSpPr>
          <p:spPr>
            <a:xfrm>
              <a:off x="6047059" y="3318363"/>
              <a:ext cx="14406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Discipline Specific Core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C0219E-D6DD-E9F3-4011-50172A78E89F}"/>
              </a:ext>
            </a:extLst>
          </p:cNvPr>
          <p:cNvGrpSpPr/>
          <p:nvPr/>
        </p:nvGrpSpPr>
        <p:grpSpPr>
          <a:xfrm>
            <a:off x="5992320" y="4287861"/>
            <a:ext cx="1613111" cy="1271727"/>
            <a:chOff x="5992320" y="4287861"/>
            <a:chExt cx="1613111" cy="1271727"/>
          </a:xfrm>
        </p:grpSpPr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17EAD93-453A-1B97-640E-EF1558B71218}"/>
                </a:ext>
              </a:extLst>
            </p:cNvPr>
            <p:cNvSpPr/>
            <p:nvPr/>
          </p:nvSpPr>
          <p:spPr>
            <a:xfrm>
              <a:off x="6092324" y="4287861"/>
              <a:ext cx="1413104" cy="1271727"/>
            </a:xfrm>
            <a:custGeom>
              <a:avLst/>
              <a:gdLst>
                <a:gd name="connsiteX0" fmla="*/ 0 w 1413104"/>
                <a:gd name="connsiteY0" fmla="*/ 0 h 1271727"/>
                <a:gd name="connsiteX1" fmla="*/ 1413104 w 1413104"/>
                <a:gd name="connsiteY1" fmla="*/ 0 h 1271727"/>
                <a:gd name="connsiteX2" fmla="*/ 1413104 w 1413104"/>
                <a:gd name="connsiteY2" fmla="*/ 793063 h 1271727"/>
                <a:gd name="connsiteX3" fmla="*/ 934440 w 1413104"/>
                <a:gd name="connsiteY3" fmla="*/ 1271727 h 1271727"/>
                <a:gd name="connsiteX4" fmla="*/ 0 w 1413104"/>
                <a:gd name="connsiteY4" fmla="*/ 1271727 h 1271727"/>
                <a:gd name="connsiteX5" fmla="*/ 0 w 1413104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271727">
                  <a:moveTo>
                    <a:pt x="0" y="0"/>
                  </a:moveTo>
                  <a:lnTo>
                    <a:pt x="1413104" y="0"/>
                  </a:lnTo>
                  <a:lnTo>
                    <a:pt x="1413104" y="793063"/>
                  </a:lnTo>
                  <a:cubicBezTo>
                    <a:pt x="1413104" y="1057422"/>
                    <a:pt x="1198799" y="1271727"/>
                    <a:pt x="934440" y="1271727"/>
                  </a:cubicBezTo>
                  <a:lnTo>
                    <a:pt x="0" y="1271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FE490F-3BAC-1917-1A78-786D78357845}"/>
                </a:ext>
              </a:extLst>
            </p:cNvPr>
            <p:cNvSpPr txBox="1"/>
            <p:nvPr/>
          </p:nvSpPr>
          <p:spPr>
            <a:xfrm>
              <a:off x="5992320" y="4586111"/>
              <a:ext cx="1613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Skill Enhancement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DCA8B5-436C-970F-44E2-2FE6FD9C9CD8}"/>
              </a:ext>
            </a:extLst>
          </p:cNvPr>
          <p:cNvGrpSpPr/>
          <p:nvPr/>
        </p:nvGrpSpPr>
        <p:grpSpPr>
          <a:xfrm>
            <a:off x="4615747" y="4287861"/>
            <a:ext cx="1438957" cy="1271727"/>
            <a:chOff x="4615747" y="4287861"/>
            <a:chExt cx="1438957" cy="1271727"/>
          </a:xfrm>
        </p:grpSpPr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A9057DF-DB9B-DEA5-D041-3D0D303B53D9}"/>
                </a:ext>
              </a:extLst>
            </p:cNvPr>
            <p:cNvSpPr/>
            <p:nvPr/>
          </p:nvSpPr>
          <p:spPr>
            <a:xfrm>
              <a:off x="4615747" y="4287861"/>
              <a:ext cx="1413103" cy="1271727"/>
            </a:xfrm>
            <a:custGeom>
              <a:avLst/>
              <a:gdLst>
                <a:gd name="connsiteX0" fmla="*/ 0 w 1413103"/>
                <a:gd name="connsiteY0" fmla="*/ 0 h 1271727"/>
                <a:gd name="connsiteX1" fmla="*/ 1413103 w 1413103"/>
                <a:gd name="connsiteY1" fmla="*/ 0 h 1271727"/>
                <a:gd name="connsiteX2" fmla="*/ 1413103 w 1413103"/>
                <a:gd name="connsiteY2" fmla="*/ 1271727 h 1271727"/>
                <a:gd name="connsiteX3" fmla="*/ 478664 w 1413103"/>
                <a:gd name="connsiteY3" fmla="*/ 1271727 h 1271727"/>
                <a:gd name="connsiteX4" fmla="*/ 0 w 1413103"/>
                <a:gd name="connsiteY4" fmla="*/ 793063 h 1271727"/>
                <a:gd name="connsiteX5" fmla="*/ 0 w 1413103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271727">
                  <a:moveTo>
                    <a:pt x="0" y="0"/>
                  </a:moveTo>
                  <a:lnTo>
                    <a:pt x="1413103" y="0"/>
                  </a:lnTo>
                  <a:lnTo>
                    <a:pt x="1413103" y="1271727"/>
                  </a:lnTo>
                  <a:lnTo>
                    <a:pt x="478664" y="1271727"/>
                  </a:lnTo>
                  <a:cubicBezTo>
                    <a:pt x="214305" y="1271727"/>
                    <a:pt x="0" y="1057422"/>
                    <a:pt x="0" y="793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B5F111-B71B-53F6-0FAD-986387C70AF2}"/>
                </a:ext>
              </a:extLst>
            </p:cNvPr>
            <p:cNvSpPr txBox="1"/>
            <p:nvPr/>
          </p:nvSpPr>
          <p:spPr>
            <a:xfrm>
              <a:off x="4618741" y="4623778"/>
              <a:ext cx="1435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Generic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Electives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4CA1F-D5BA-428D-D198-4D8120D00702}"/>
              </a:ext>
            </a:extLst>
          </p:cNvPr>
          <p:cNvSpPr/>
          <p:nvPr/>
        </p:nvSpPr>
        <p:spPr>
          <a:xfrm>
            <a:off x="6023565" y="1686703"/>
            <a:ext cx="90000" cy="48738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8C5A53-9FF2-5183-5013-027C086E81D0}"/>
              </a:ext>
            </a:extLst>
          </p:cNvPr>
          <p:cNvSpPr/>
          <p:nvPr/>
        </p:nvSpPr>
        <p:spPr>
          <a:xfrm rot="16200000">
            <a:off x="6018139" y="901611"/>
            <a:ext cx="90000" cy="6696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9063F820-9ED2-F99D-D03C-B147A260FFF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78CEB-D558-507A-CC87-491FF38B9D56}"/>
              </a:ext>
            </a:extLst>
          </p:cNvPr>
          <p:cNvSpPr txBox="1"/>
          <p:nvPr/>
        </p:nvSpPr>
        <p:spPr>
          <a:xfrm>
            <a:off x="2976886" y="5259531"/>
            <a:ext cx="301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defRPr>
            </a:lvl1pPr>
          </a:lstStyle>
          <a:p>
            <a:r>
              <a:rPr lang="en-US" sz="1400" dirty="0">
                <a:latin typeface="Sitka Text" panose="02000505000000020004" pitchFamily="2" charset="0"/>
              </a:rPr>
              <a:t>Data Science,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English, Finance, Economics,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History, Human Resource Management, Marketing, Political Science, Sociology are offered.</a:t>
            </a:r>
          </a:p>
        </p:txBody>
      </p:sp>
    </p:spTree>
    <p:extLst>
      <p:ext uri="{BB962C8B-B14F-4D97-AF65-F5344CB8AC3E}">
        <p14:creationId xmlns:p14="http://schemas.microsoft.com/office/powerpoint/2010/main" val="99297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3">
            <a:extLst>
              <a:ext uri="{FF2B5EF4-FFF2-40B4-BE49-F238E27FC236}">
                <a16:creationId xmlns:a16="http://schemas.microsoft.com/office/drawing/2014/main" id="{28FC8987-3FE7-DE24-C93F-1BFC4E99FC74}"/>
              </a:ext>
            </a:extLst>
          </p:cNvPr>
          <p:cNvSpPr txBox="1">
            <a:spLocks/>
          </p:cNvSpPr>
          <p:nvPr/>
        </p:nvSpPr>
        <p:spPr>
          <a:xfrm>
            <a:off x="817559" y="190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Electives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7D75FA-1373-8FDB-BE22-E506E3C3691F}"/>
              </a:ext>
            </a:extLst>
          </p:cNvPr>
          <p:cNvSpPr txBox="1"/>
          <p:nvPr/>
        </p:nvSpPr>
        <p:spPr>
          <a:xfrm>
            <a:off x="244929" y="6101260"/>
            <a:ext cx="1145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Electives we offer in M.A.(History) program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6177BB29-C7DB-0917-1FA7-6DF21756E2AD}"/>
              </a:ext>
            </a:extLst>
          </p:cNvPr>
          <p:cNvSpPr/>
          <p:nvPr/>
        </p:nvSpPr>
        <p:spPr>
          <a:xfrm>
            <a:off x="2232001" y="1551746"/>
            <a:ext cx="2279938" cy="1965463"/>
          </a:xfrm>
          <a:prstGeom prst="hexagon">
            <a:avLst/>
          </a:prstGeom>
          <a:solidFill>
            <a:srgbClr val="ED49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0DBBD47-C7EE-2AFD-AA1B-E5E77B552FBA}"/>
              </a:ext>
            </a:extLst>
          </p:cNvPr>
          <p:cNvSpPr/>
          <p:nvPr/>
        </p:nvSpPr>
        <p:spPr>
          <a:xfrm>
            <a:off x="7765815" y="2505821"/>
            <a:ext cx="2279938" cy="1965463"/>
          </a:xfrm>
          <a:prstGeom prst="hexagon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80919-C698-47BA-507A-5F9655894A6B}"/>
              </a:ext>
            </a:extLst>
          </p:cNvPr>
          <p:cNvGrpSpPr/>
          <p:nvPr/>
        </p:nvGrpSpPr>
        <p:grpSpPr>
          <a:xfrm>
            <a:off x="2478563" y="1879177"/>
            <a:ext cx="1828800" cy="461665"/>
            <a:chOff x="418041" y="3441859"/>
            <a:chExt cx="1828800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3A48AF-1417-C2B2-FB8E-656C098BA5A5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Finance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17BBB3-EC86-9A9C-A024-602351B3DE00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D29E8F-7642-8E1D-980F-366814E4E574}"/>
              </a:ext>
            </a:extLst>
          </p:cNvPr>
          <p:cNvSpPr txBox="1"/>
          <p:nvPr/>
        </p:nvSpPr>
        <p:spPr>
          <a:xfrm>
            <a:off x="7706685" y="2824564"/>
            <a:ext cx="24493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69E6FF-C76E-FA01-A98A-A20FEC7E366D}"/>
              </a:ext>
            </a:extLst>
          </p:cNvPr>
          <p:cNvSpPr/>
          <p:nvPr/>
        </p:nvSpPr>
        <p:spPr>
          <a:xfrm>
            <a:off x="8035978" y="3253652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Board Of Directors with solid fill">
            <a:extLst>
              <a:ext uri="{FF2B5EF4-FFF2-40B4-BE49-F238E27FC236}">
                <a16:creationId xmlns:a16="http://schemas.microsoft.com/office/drawing/2014/main" id="{15ABA341-E6D1-D9F3-0B15-EA893AF4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2906" y="2542375"/>
            <a:ext cx="389965" cy="3899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Coins with solid fill">
            <a:extLst>
              <a:ext uri="{FF2B5EF4-FFF2-40B4-BE49-F238E27FC236}">
                <a16:creationId xmlns:a16="http://schemas.microsoft.com/office/drawing/2014/main" id="{44F0459A-9304-C7C8-DC94-EDCD02DC9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91938" y="1649313"/>
            <a:ext cx="380567" cy="3805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AA5E83F-4D31-6987-E4FB-5AFC70398706}"/>
              </a:ext>
            </a:extLst>
          </p:cNvPr>
          <p:cNvGrpSpPr/>
          <p:nvPr/>
        </p:nvGrpSpPr>
        <p:grpSpPr>
          <a:xfrm>
            <a:off x="5913092" y="1495434"/>
            <a:ext cx="2279938" cy="2005524"/>
            <a:chOff x="1267403" y="2582808"/>
            <a:chExt cx="2279938" cy="2005524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C12A796-CC9F-0BA1-FBF4-802EF8FDBF99}"/>
                </a:ext>
              </a:extLst>
            </p:cNvPr>
            <p:cNvSpPr/>
            <p:nvPr/>
          </p:nvSpPr>
          <p:spPr>
            <a:xfrm>
              <a:off x="1267403" y="2582808"/>
              <a:ext cx="2279938" cy="1965463"/>
            </a:xfrm>
            <a:prstGeom prst="hexagon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3614BA-324A-9034-259D-2A986E515127}"/>
                </a:ext>
              </a:extLst>
            </p:cNvPr>
            <p:cNvSpPr txBox="1"/>
            <p:nvPr/>
          </p:nvSpPr>
          <p:spPr>
            <a:xfrm>
              <a:off x="1652992" y="2988407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Marketing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0761B-1263-55F4-C398-A252C663EBC7}"/>
                </a:ext>
              </a:extLst>
            </p:cNvPr>
            <p:cNvSpPr/>
            <p:nvPr/>
          </p:nvSpPr>
          <p:spPr>
            <a:xfrm>
              <a:off x="1492972" y="344018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hopping cart with solid fill">
              <a:extLst>
                <a:ext uri="{FF2B5EF4-FFF2-40B4-BE49-F238E27FC236}">
                  <a16:creationId xmlns:a16="http://schemas.microsoft.com/office/drawing/2014/main" id="{1EB99783-D383-AE52-B6CC-25672049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3912" y="2611355"/>
              <a:ext cx="461665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F1AE5B-C300-A602-854A-73A8ECCB2E3E}"/>
                </a:ext>
              </a:extLst>
            </p:cNvPr>
            <p:cNvSpPr txBox="1"/>
            <p:nvPr/>
          </p:nvSpPr>
          <p:spPr>
            <a:xfrm>
              <a:off x="1428712" y="3418781"/>
              <a:ext cx="194162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Product &amp; Brand Management, Consumer Behaviour,  Digital &amp; Social Media Marketing, Customer Relationship Management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B3B418-A9DA-16E5-87F5-C24EE471AE73}"/>
              </a:ext>
            </a:extLst>
          </p:cNvPr>
          <p:cNvSpPr txBox="1"/>
          <p:nvPr/>
        </p:nvSpPr>
        <p:spPr>
          <a:xfrm>
            <a:off x="2397879" y="2336750"/>
            <a:ext cx="19806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Finance, International Financial Management, Security Analysis &amp; Portfolio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International Banking And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Forex Management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A29337-02D4-C473-CC16-F83737AFF852}"/>
              </a:ext>
            </a:extLst>
          </p:cNvPr>
          <p:cNvGrpSpPr/>
          <p:nvPr/>
        </p:nvGrpSpPr>
        <p:grpSpPr>
          <a:xfrm>
            <a:off x="5929644" y="3523762"/>
            <a:ext cx="2279938" cy="1965463"/>
            <a:chOff x="5929644" y="3523762"/>
            <a:chExt cx="2279938" cy="1965463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8CDD2ADC-D965-F454-CA43-4B4E921BCF91}"/>
                </a:ext>
              </a:extLst>
            </p:cNvPr>
            <p:cNvSpPr/>
            <p:nvPr/>
          </p:nvSpPr>
          <p:spPr>
            <a:xfrm>
              <a:off x="5929644" y="3523762"/>
              <a:ext cx="2279938" cy="1965463"/>
            </a:xfrm>
            <a:prstGeom prst="hexag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BFD23B-6D24-1F3F-2AE3-0C89C5E6C1C4}"/>
                </a:ext>
              </a:extLst>
            </p:cNvPr>
            <p:cNvGrpSpPr/>
            <p:nvPr/>
          </p:nvGrpSpPr>
          <p:grpSpPr>
            <a:xfrm>
              <a:off x="6155213" y="4057949"/>
              <a:ext cx="1828800" cy="830997"/>
              <a:chOff x="418041" y="3441859"/>
              <a:chExt cx="1828800" cy="83099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EB27F3-C332-5A9F-4FA4-A47FD44D361C}"/>
                  </a:ext>
                </a:extLst>
              </p:cNvPr>
              <p:cNvSpPr txBox="1"/>
              <p:nvPr/>
            </p:nvSpPr>
            <p:spPr>
              <a:xfrm>
                <a:off x="468649" y="3441859"/>
                <a:ext cx="16907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Data Science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072583E-B53C-8D84-E858-BAB871F96B7E}"/>
                  </a:ext>
                </a:extLst>
              </p:cNvPr>
              <p:cNvSpPr/>
              <p:nvPr/>
            </p:nvSpPr>
            <p:spPr>
              <a:xfrm>
                <a:off x="418041" y="3879359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Graphic 31" descr="Statistics outline">
              <a:extLst>
                <a:ext uri="{FF2B5EF4-FFF2-40B4-BE49-F238E27FC236}">
                  <a16:creationId xmlns:a16="http://schemas.microsoft.com/office/drawing/2014/main" id="{584C6033-CCC6-EE01-FB01-D6380735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838781" y="3640055"/>
              <a:ext cx="461665" cy="46166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890972-C4C5-9A82-DE37-56D16DDAD1EB}"/>
                </a:ext>
              </a:extLst>
            </p:cNvPr>
            <p:cNvSpPr txBox="1"/>
            <p:nvPr/>
          </p:nvSpPr>
          <p:spPr>
            <a:xfrm>
              <a:off x="6221032" y="4502229"/>
              <a:ext cx="16971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Probability and Statistics, Data Science Toolbox,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Advance Data Visualization,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Machine Learning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A16DB9-7737-3725-9B85-F0F2448A9ACD}"/>
              </a:ext>
            </a:extLst>
          </p:cNvPr>
          <p:cNvSpPr txBox="1"/>
          <p:nvPr/>
        </p:nvSpPr>
        <p:spPr>
          <a:xfrm>
            <a:off x="7926180" y="3239929"/>
            <a:ext cx="191179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Consumer Behaviour,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Marketing Management,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Finance,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Operations Management &amp;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Research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A62D8A3F-A60B-26A5-EE5A-F4D5D8AD34FE}"/>
              </a:ext>
            </a:extLst>
          </p:cNvPr>
          <p:cNvSpPr/>
          <p:nvPr/>
        </p:nvSpPr>
        <p:spPr>
          <a:xfrm>
            <a:off x="4082768" y="2544343"/>
            <a:ext cx="2279938" cy="1965463"/>
          </a:xfrm>
          <a:prstGeom prst="hexagon">
            <a:avLst/>
          </a:prstGeom>
          <a:solidFill>
            <a:srgbClr val="D41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858745-16A9-F800-7627-274CA2D8569A}"/>
              </a:ext>
            </a:extLst>
          </p:cNvPr>
          <p:cNvSpPr txBox="1"/>
          <p:nvPr/>
        </p:nvSpPr>
        <p:spPr>
          <a:xfrm>
            <a:off x="4408446" y="2827802"/>
            <a:ext cx="1719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English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0F749D-A77F-214F-2C49-A9F76FCF41F3}"/>
              </a:ext>
            </a:extLst>
          </p:cNvPr>
          <p:cNvSpPr/>
          <p:nvPr/>
        </p:nvSpPr>
        <p:spPr>
          <a:xfrm>
            <a:off x="4299417" y="3289467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Scroll with solid fill">
            <a:extLst>
              <a:ext uri="{FF2B5EF4-FFF2-40B4-BE49-F238E27FC236}">
                <a16:creationId xmlns:a16="http://schemas.microsoft.com/office/drawing/2014/main" id="{30EF8248-1E21-045E-80E1-51C8D5AE5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082319" y="2596214"/>
            <a:ext cx="317567" cy="3175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B036055-94B8-26EC-7711-D91CE3CB8DD9}"/>
              </a:ext>
            </a:extLst>
          </p:cNvPr>
          <p:cNvSpPr txBox="1"/>
          <p:nvPr/>
        </p:nvSpPr>
        <p:spPr>
          <a:xfrm>
            <a:off x="4415814" y="3243184"/>
            <a:ext cx="1628970" cy="138499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Academic English, 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Introduction to the Study of Language, Post-Independence Indian Literature,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Postcolonial Literature &amp; Cultural Studies</a:t>
            </a: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42EA3EC-5098-34A0-D467-B6FD2F24520A}"/>
              </a:ext>
            </a:extLst>
          </p:cNvPr>
          <p:cNvSpPr/>
          <p:nvPr/>
        </p:nvSpPr>
        <p:spPr>
          <a:xfrm>
            <a:off x="2237377" y="3563855"/>
            <a:ext cx="2279938" cy="1965463"/>
          </a:xfrm>
          <a:prstGeom prst="hexagon">
            <a:avLst/>
          </a:prstGeom>
          <a:solidFill>
            <a:srgbClr val="029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F6A6FC-AF76-0957-7A77-CBED6587BD80}"/>
              </a:ext>
            </a:extLst>
          </p:cNvPr>
          <p:cNvGrpSpPr/>
          <p:nvPr/>
        </p:nvGrpSpPr>
        <p:grpSpPr>
          <a:xfrm>
            <a:off x="2245595" y="4045428"/>
            <a:ext cx="2330882" cy="461665"/>
            <a:chOff x="215204" y="3360214"/>
            <a:chExt cx="2330882" cy="461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2773F3-889F-3937-D345-DEEA4D1DFB69}"/>
                </a:ext>
              </a:extLst>
            </p:cNvPr>
            <p:cNvSpPr txBox="1"/>
            <p:nvPr/>
          </p:nvSpPr>
          <p:spPr>
            <a:xfrm>
              <a:off x="215204" y="3360214"/>
              <a:ext cx="2330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Human Resource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A3E911-51DF-685D-BF49-891FE7A112FE}"/>
                </a:ext>
              </a:extLst>
            </p:cNvPr>
            <p:cNvSpPr/>
            <p:nvPr/>
          </p:nvSpPr>
          <p:spPr>
            <a:xfrm>
              <a:off x="418041" y="37777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3" name="Graphic 52" descr="Cycle with people with solid fill">
            <a:extLst>
              <a:ext uri="{FF2B5EF4-FFF2-40B4-BE49-F238E27FC236}">
                <a16:creationId xmlns:a16="http://schemas.microsoft.com/office/drawing/2014/main" id="{CDDF41EB-AF95-072E-DBA0-8324420B3D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41882" y="3653883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DDA4753-FE1B-E05D-9A9D-D0171FC705C2}"/>
              </a:ext>
            </a:extLst>
          </p:cNvPr>
          <p:cNvSpPr txBox="1"/>
          <p:nvPr/>
        </p:nvSpPr>
        <p:spPr>
          <a:xfrm>
            <a:off x="2382033" y="4436550"/>
            <a:ext cx="20003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Training and Development, Industrial Relations and 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Labour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Laws, Human Resource Management, Compensation Management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A03A7EC-16DF-AD73-FC7B-CAAAE321C3C7}"/>
              </a:ext>
            </a:extLst>
          </p:cNvPr>
          <p:cNvSpPr/>
          <p:nvPr/>
        </p:nvSpPr>
        <p:spPr>
          <a:xfrm>
            <a:off x="9619772" y="3509228"/>
            <a:ext cx="2279938" cy="196546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56F9E-122D-6A06-E262-C1C618D2D724}"/>
              </a:ext>
            </a:extLst>
          </p:cNvPr>
          <p:cNvSpPr txBox="1"/>
          <p:nvPr/>
        </p:nvSpPr>
        <p:spPr>
          <a:xfrm>
            <a:off x="9966538" y="3959314"/>
            <a:ext cx="1508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Sociology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43E208-075C-251C-9A94-87DF227BA2DC}"/>
              </a:ext>
            </a:extLst>
          </p:cNvPr>
          <p:cNvSpPr/>
          <p:nvPr/>
        </p:nvSpPr>
        <p:spPr>
          <a:xfrm>
            <a:off x="9864535" y="4416289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A26130C2-7C92-E6EC-92F4-ABCAC6F9EC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603512" y="3638126"/>
            <a:ext cx="386316" cy="386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DCB12-F706-A261-742E-19F18666ED3C}"/>
              </a:ext>
            </a:extLst>
          </p:cNvPr>
          <p:cNvSpPr txBox="1"/>
          <p:nvPr/>
        </p:nvSpPr>
        <p:spPr>
          <a:xfrm>
            <a:off x="9931324" y="4454226"/>
            <a:ext cx="16568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Fundamentals of Sociology, Globalization &amp; Society, Gender &amp; Society, Sociology of Health</a:t>
            </a: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47DEE329-76BD-7BDE-05A2-D5FFCD52E375}"/>
              </a:ext>
            </a:extLst>
          </p:cNvPr>
          <p:cNvSpPr/>
          <p:nvPr/>
        </p:nvSpPr>
        <p:spPr>
          <a:xfrm>
            <a:off x="9603662" y="1495434"/>
            <a:ext cx="2279938" cy="1965463"/>
          </a:xfrm>
          <a:prstGeom prst="hexagon">
            <a:avLst/>
          </a:prstGeom>
          <a:solidFill>
            <a:srgbClr val="E97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EA43FC-DDEF-71F7-D397-46353774E64C}"/>
              </a:ext>
            </a:extLst>
          </p:cNvPr>
          <p:cNvSpPr txBox="1"/>
          <p:nvPr/>
        </p:nvSpPr>
        <p:spPr>
          <a:xfrm>
            <a:off x="9755492" y="2013552"/>
            <a:ext cx="2076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Political Science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215C11-3D7D-8437-F8E0-834FAF86AD98}"/>
              </a:ext>
            </a:extLst>
          </p:cNvPr>
          <p:cNvSpPr/>
          <p:nvPr/>
        </p:nvSpPr>
        <p:spPr>
          <a:xfrm>
            <a:off x="9880175" y="2446467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3F283F6-AAAE-11A2-1068-9824D20E42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557255" y="1631035"/>
            <a:ext cx="382517" cy="382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E5FFD17-8610-BED7-FF9F-81B8594C9048}"/>
              </a:ext>
            </a:extLst>
          </p:cNvPr>
          <p:cNvSpPr txBox="1"/>
          <p:nvPr/>
        </p:nvSpPr>
        <p:spPr>
          <a:xfrm>
            <a:off x="9898837" y="2455629"/>
            <a:ext cx="1701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Political Institutions in India, Public Policy &amp; Governance in India, Comparative Political Analysis, Political Process in India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D39AF6-4F49-59E0-04C8-2314EAA22FBC}"/>
              </a:ext>
            </a:extLst>
          </p:cNvPr>
          <p:cNvGrpSpPr/>
          <p:nvPr/>
        </p:nvGrpSpPr>
        <p:grpSpPr>
          <a:xfrm>
            <a:off x="292290" y="2555357"/>
            <a:ext cx="2493782" cy="2032261"/>
            <a:chOff x="-801602" y="2534974"/>
            <a:chExt cx="2493782" cy="2032261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E617A72F-89BA-87A4-23E8-11FB25554723}"/>
                </a:ext>
              </a:extLst>
            </p:cNvPr>
            <p:cNvSpPr/>
            <p:nvPr/>
          </p:nvSpPr>
          <p:spPr>
            <a:xfrm>
              <a:off x="-693139" y="2534974"/>
              <a:ext cx="2276856" cy="1965960"/>
            </a:xfrm>
            <a:prstGeom prst="hexagon">
              <a:avLst/>
            </a:prstGeom>
            <a:solidFill>
              <a:srgbClr val="F26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48E677-6BB8-49F5-94AF-887AAE34AE6D}"/>
                </a:ext>
              </a:extLst>
            </p:cNvPr>
            <p:cNvGrpSpPr/>
            <p:nvPr/>
          </p:nvGrpSpPr>
          <p:grpSpPr>
            <a:xfrm>
              <a:off x="-801602" y="2867634"/>
              <a:ext cx="2493782" cy="453076"/>
              <a:chOff x="215204" y="3189574"/>
              <a:chExt cx="2330882" cy="4234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751E8A-6304-9C40-CA39-45C0E381C15F}"/>
                  </a:ext>
                </a:extLst>
              </p:cNvPr>
              <p:cNvSpPr txBox="1"/>
              <p:nvPr/>
            </p:nvSpPr>
            <p:spPr>
              <a:xfrm>
                <a:off x="215204" y="3189574"/>
                <a:ext cx="2330882" cy="410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Economics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930891-137F-80A4-5723-657D15BC5C31}"/>
                  </a:ext>
                </a:extLst>
              </p:cNvPr>
              <p:cNvSpPr/>
              <p:nvPr/>
            </p:nvSpPr>
            <p:spPr>
              <a:xfrm>
                <a:off x="459588" y="3613054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Supply And Demand with solid fill">
              <a:extLst>
                <a:ext uri="{FF2B5EF4-FFF2-40B4-BE49-F238E27FC236}">
                  <a16:creationId xmlns:a16="http://schemas.microsoft.com/office/drawing/2014/main" id="{B26C1D9F-3F4D-7EB5-49FE-9CE0FB956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62813" y="2582359"/>
              <a:ext cx="382026" cy="38202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03836-0A06-0AD3-5556-673F7CF5A6D1}"/>
                </a:ext>
              </a:extLst>
            </p:cNvPr>
            <p:cNvSpPr txBox="1"/>
            <p:nvPr/>
          </p:nvSpPr>
          <p:spPr>
            <a:xfrm>
              <a:off x="-518781" y="3274573"/>
              <a:ext cx="1937859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International Organization &amp; Regional Cooperation in Ade, Economics of Education &amp; Health, Comparative Development Models, International Capital Markets </a:t>
              </a:r>
            </a:p>
            <a:p>
              <a:pPr algn="ctr"/>
              <a:r>
                <a:rPr lang="en-US" sz="1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&amp; Finance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782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M.A.(History)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7D63B-BEC7-FD5D-3884-8DA5E30AB7F2}"/>
              </a:ext>
            </a:extLst>
          </p:cNvPr>
          <p:cNvGrpSpPr/>
          <p:nvPr/>
        </p:nvGrpSpPr>
        <p:grpSpPr>
          <a:xfrm>
            <a:off x="295505" y="1872341"/>
            <a:ext cx="3136945" cy="3438980"/>
            <a:chOff x="355960" y="2971800"/>
            <a:chExt cx="2901943" cy="3181350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68012FB2-0BB7-AA58-DAF9-DB0D9A56D1CA}"/>
                </a:ext>
              </a:extLst>
            </p:cNvPr>
            <p:cNvSpPr/>
            <p:nvPr/>
          </p:nvSpPr>
          <p:spPr>
            <a:xfrm rot="18973752" flipV="1">
              <a:off x="495833" y="3244575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9B460B0D-1FDD-678D-1722-E4EB4CEDCC8D}"/>
                </a:ext>
              </a:extLst>
            </p:cNvPr>
            <p:cNvSpPr/>
            <p:nvPr/>
          </p:nvSpPr>
          <p:spPr>
            <a:xfrm>
              <a:off x="692949" y="2971800"/>
              <a:ext cx="256032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538B1E7C-D689-5BEC-FC68-1D2F900B502F}"/>
                </a:ext>
              </a:extLst>
            </p:cNvPr>
            <p:cNvSpPr/>
            <p:nvPr/>
          </p:nvSpPr>
          <p:spPr>
            <a:xfrm rot="19003292">
              <a:off x="355960" y="3006617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BDD8F2-226A-79C9-1E5F-736AFF52C4C6}"/>
                </a:ext>
              </a:extLst>
            </p:cNvPr>
            <p:cNvSpPr txBox="1"/>
            <p:nvPr/>
          </p:nvSpPr>
          <p:spPr>
            <a:xfrm rot="19130256">
              <a:off x="506991" y="2983243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E9445-1E4F-7007-0A4D-6F7CFA71FB3F}"/>
                </a:ext>
              </a:extLst>
            </p:cNvPr>
            <p:cNvSpPr txBox="1"/>
            <p:nvPr/>
          </p:nvSpPr>
          <p:spPr>
            <a:xfrm>
              <a:off x="807317" y="3345680"/>
              <a:ext cx="2450586" cy="259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History of India From 1757 AD To 1857 AD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Polity &amp; Economy of India from 1200 AD to 1750 AD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History of India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Upto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 AD 650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Research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Information Technology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D3FAA9-EFDA-1113-F5FE-B923D44219ED}"/>
              </a:ext>
            </a:extLst>
          </p:cNvPr>
          <p:cNvGrpSpPr/>
          <p:nvPr/>
        </p:nvGrpSpPr>
        <p:grpSpPr>
          <a:xfrm>
            <a:off x="3377120" y="1869580"/>
            <a:ext cx="2855893" cy="3441738"/>
            <a:chOff x="3510917" y="2969246"/>
            <a:chExt cx="2641945" cy="3183903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4BB273B1-9330-8A28-926F-C4FC0E2C7215}"/>
                </a:ext>
              </a:extLst>
            </p:cNvPr>
            <p:cNvSpPr/>
            <p:nvPr/>
          </p:nvSpPr>
          <p:spPr>
            <a:xfrm rot="18973752" flipV="1">
              <a:off x="3655538" y="3246329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3E109F7-6795-4716-02E7-F4179A0612A7}"/>
                </a:ext>
              </a:extLst>
            </p:cNvPr>
            <p:cNvSpPr/>
            <p:nvPr/>
          </p:nvSpPr>
          <p:spPr>
            <a:xfrm>
              <a:off x="3866862" y="2971798"/>
              <a:ext cx="2286000" cy="3181351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DC170-E54D-7F36-72FF-7166BAD0E695}"/>
                </a:ext>
              </a:extLst>
            </p:cNvPr>
            <p:cNvSpPr txBox="1"/>
            <p:nvPr/>
          </p:nvSpPr>
          <p:spPr>
            <a:xfrm>
              <a:off x="3973047" y="3320663"/>
              <a:ext cx="2179814" cy="2135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7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Society &amp; Culture of India 1200AD-1750AD</a:t>
              </a:r>
            </a:p>
            <a:p>
              <a:r>
                <a:rPr lang="en-US" sz="1600" dirty="0"/>
                <a:t>History of India from 650-1200 AD </a:t>
              </a:r>
            </a:p>
            <a:p>
              <a:r>
                <a:rPr lang="en-US" sz="1600" dirty="0"/>
                <a:t>History of India 1858-1964 AD </a:t>
              </a:r>
            </a:p>
            <a:p>
              <a:r>
                <a:rPr lang="en-US" sz="1600" dirty="0"/>
                <a:t>Generic Elective I </a:t>
              </a:r>
            </a:p>
            <a:p>
              <a:r>
                <a:rPr lang="en-US" sz="1600" dirty="0"/>
                <a:t>Teaching Aptitude </a:t>
              </a: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1FABBA00-8145-F630-9ABF-B790F150ED04}"/>
                </a:ext>
              </a:extLst>
            </p:cNvPr>
            <p:cNvSpPr/>
            <p:nvPr/>
          </p:nvSpPr>
          <p:spPr>
            <a:xfrm rot="19003292">
              <a:off x="3510917" y="3006619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7DACD-A9CF-0619-F9E1-42F81282A337}"/>
                </a:ext>
              </a:extLst>
            </p:cNvPr>
            <p:cNvSpPr txBox="1"/>
            <p:nvPr/>
          </p:nvSpPr>
          <p:spPr>
            <a:xfrm rot="19130256">
              <a:off x="3661947" y="296924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EF4A59-8D9A-FEC7-C716-3CB92AB743AA}"/>
              </a:ext>
            </a:extLst>
          </p:cNvPr>
          <p:cNvGrpSpPr/>
          <p:nvPr/>
        </p:nvGrpSpPr>
        <p:grpSpPr>
          <a:xfrm>
            <a:off x="6182693" y="1872341"/>
            <a:ext cx="2901387" cy="3438979"/>
            <a:chOff x="6330115" y="2971800"/>
            <a:chExt cx="2684031" cy="3181350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D2CDB2A2-6D76-061C-90AE-948236856A9A}"/>
                </a:ext>
              </a:extLst>
            </p:cNvPr>
            <p:cNvSpPr/>
            <p:nvPr/>
          </p:nvSpPr>
          <p:spPr>
            <a:xfrm rot="18973752" flipV="1">
              <a:off x="6469988" y="3243279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9A0F7DF8-2658-9C8B-DA51-E5D6E7D2EE7C}"/>
                </a:ext>
              </a:extLst>
            </p:cNvPr>
            <p:cNvSpPr/>
            <p:nvPr/>
          </p:nvSpPr>
          <p:spPr>
            <a:xfrm>
              <a:off x="6669830" y="2971800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E2FF0-BB10-3032-3F6D-09014DB49FF0}"/>
                </a:ext>
              </a:extLst>
            </p:cNvPr>
            <p:cNvSpPr txBox="1"/>
            <p:nvPr/>
          </p:nvSpPr>
          <p:spPr>
            <a:xfrm>
              <a:off x="6728147" y="3320526"/>
              <a:ext cx="2285999" cy="259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Women in Indian History</a:t>
              </a:r>
            </a:p>
            <a:p>
              <a:r>
                <a:rPr lang="en-US" sz="1600" dirty="0"/>
                <a:t>Economic History of India from 1757 AD to 1947AD</a:t>
              </a:r>
            </a:p>
            <a:p>
              <a:r>
                <a:rPr lang="en-US" sz="1600" dirty="0"/>
                <a:t>History of Modern Europe from 1795 AD to 1870 AD</a:t>
              </a:r>
            </a:p>
            <a:p>
              <a:r>
                <a:rPr lang="en-US" sz="1600" dirty="0"/>
                <a:t>Generic Elective II </a:t>
              </a:r>
            </a:p>
            <a:p>
              <a:r>
                <a:rPr lang="en-US" sz="1600" dirty="0"/>
                <a:t>Term Paper or a course from GE basket</a:t>
              </a:r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68BBBEC6-3521-07BC-2D3B-4AF35916DF28}"/>
                </a:ext>
              </a:extLst>
            </p:cNvPr>
            <p:cNvSpPr/>
            <p:nvPr/>
          </p:nvSpPr>
          <p:spPr>
            <a:xfrm rot="19003292">
              <a:off x="6330115" y="3005321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D7446-244A-0E35-08BC-3481D9FE8FD9}"/>
                </a:ext>
              </a:extLst>
            </p:cNvPr>
            <p:cNvSpPr txBox="1"/>
            <p:nvPr/>
          </p:nvSpPr>
          <p:spPr>
            <a:xfrm rot="19130256">
              <a:off x="6481146" y="2981947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38763B-19C6-3541-259B-D62B7FF3CD79}"/>
              </a:ext>
            </a:extLst>
          </p:cNvPr>
          <p:cNvGrpSpPr/>
          <p:nvPr/>
        </p:nvGrpSpPr>
        <p:grpSpPr>
          <a:xfrm>
            <a:off x="8970719" y="1868668"/>
            <a:ext cx="2838870" cy="3442651"/>
            <a:chOff x="9139304" y="2968402"/>
            <a:chExt cx="2626198" cy="3184747"/>
          </a:xfrm>
        </p:grpSpPr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13F32B9F-2DF7-9D3F-D2D0-B50FAC8616A9}"/>
                </a:ext>
              </a:extLst>
            </p:cNvPr>
            <p:cNvSpPr/>
            <p:nvPr/>
          </p:nvSpPr>
          <p:spPr>
            <a:xfrm rot="18973752" flipV="1">
              <a:off x="9283925" y="3245485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ounded Rectangle 24">
              <a:extLst>
                <a:ext uri="{FF2B5EF4-FFF2-40B4-BE49-F238E27FC236}">
                  <a16:creationId xmlns:a16="http://schemas.microsoft.com/office/drawing/2014/main" id="{56F2DFA4-7A5D-93FA-FBBA-25CC6A29EA50}"/>
                </a:ext>
              </a:extLst>
            </p:cNvPr>
            <p:cNvSpPr/>
            <p:nvPr/>
          </p:nvSpPr>
          <p:spPr>
            <a:xfrm>
              <a:off x="9472799" y="2971799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1C6BA598-C3B8-B588-2194-2C98703C524E}"/>
                </a:ext>
              </a:extLst>
            </p:cNvPr>
            <p:cNvSpPr/>
            <p:nvPr/>
          </p:nvSpPr>
          <p:spPr>
            <a:xfrm rot="19003292">
              <a:off x="9139304" y="3005775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BE95AB-DAE5-4038-9CF7-C450EAE1342B}"/>
                </a:ext>
              </a:extLst>
            </p:cNvPr>
            <p:cNvSpPr txBox="1"/>
            <p:nvPr/>
          </p:nvSpPr>
          <p:spPr>
            <a:xfrm rot="19130256">
              <a:off x="9290334" y="2968402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15C853-4DDB-A6EF-0A4D-4E3845D535FF}"/>
                </a:ext>
              </a:extLst>
            </p:cNvPr>
            <p:cNvSpPr txBox="1"/>
            <p:nvPr/>
          </p:nvSpPr>
          <p:spPr>
            <a:xfrm>
              <a:off x="9585688" y="3345680"/>
              <a:ext cx="2179814" cy="167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Twentieth Century World</a:t>
              </a:r>
            </a:p>
            <a:p>
              <a:r>
                <a:rPr lang="en-US" sz="1600" dirty="0"/>
                <a:t>Generic Elective III </a:t>
              </a:r>
            </a:p>
            <a:p>
              <a:r>
                <a:rPr lang="en-US" sz="1600" dirty="0"/>
                <a:t>Generic Elective IV </a:t>
              </a:r>
            </a:p>
            <a:p>
              <a:r>
                <a:rPr lang="en-US" sz="1600" dirty="0"/>
                <a:t>Dissertation or 2 courses from GE basket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890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82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M.A.(History)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 years (4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211288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15475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Enrolment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2 years, offering flexible fees starting at INR 15475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0A3A9-3B0B-01FD-12EA-2537E8D7E88B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1113129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Master of Arts in Political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213170" y="4815515"/>
            <a:ext cx="3290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An online degree to understand the global political and governance systems.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202076" y="3652616"/>
            <a:ext cx="3569134" cy="1050158"/>
            <a:chOff x="-148815" y="4181293"/>
            <a:chExt cx="3569134" cy="105015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-148815" y="4181293"/>
              <a:ext cx="24910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Critical Thinking and Problem-Solving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202076" y="5136418"/>
            <a:ext cx="2868783" cy="819406"/>
            <a:chOff x="143082" y="5519879"/>
            <a:chExt cx="2868783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143082" y="5519879"/>
              <a:ext cx="17576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Political Analysis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1916517" y="2527086"/>
            <a:ext cx="2888816" cy="1473492"/>
            <a:chOff x="1018228" y="2981528"/>
            <a:chExt cx="2888816" cy="147349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1018228" y="2981528"/>
              <a:ext cx="199282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Policy Evaluation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4688107" y="1746493"/>
            <a:ext cx="2190780" cy="1851359"/>
            <a:chOff x="3380230" y="1839768"/>
            <a:chExt cx="2190780" cy="185135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3380230" y="1839768"/>
              <a:ext cx="21907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Research &amp; Data Analysis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136418"/>
            <a:ext cx="3006724" cy="925212"/>
            <a:chOff x="9036219" y="5537402"/>
            <a:chExt cx="3006724" cy="92521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10149538" y="5537402"/>
              <a:ext cx="189340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Negotiation and Diplomacy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3802670"/>
            <a:ext cx="3605928" cy="1089316"/>
            <a:chOff x="7870762" y="3094512"/>
            <a:chExt cx="3605928" cy="108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39908" y="3094512"/>
              <a:ext cx="243678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International Relations and Global Affairs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578397"/>
            <a:ext cx="3244472" cy="1488152"/>
            <a:chOff x="6857645" y="2035277"/>
            <a:chExt cx="3244472" cy="148815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65335" y="2035277"/>
              <a:ext cx="243678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Communication and Writing Skills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DD6D0-6755-300D-2476-DC249EE67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03" b="94937" l="14571" r="90619">
                        <a14:foregroundMark x1="16567" y1="26944" x2="14770" y2="43038"/>
                        <a14:foregroundMark x1="42116" y1="71971" x2="45709" y2="72875"/>
                        <a14:foregroundMark x1="38922" y1="75045" x2="40719" y2="72875"/>
                        <a14:foregroundMark x1="30339" y1="78481" x2="68862" y2="94937"/>
                        <a14:foregroundMark x1="68862" y1="94937" x2="30539" y2="78119"/>
                        <a14:foregroundMark x1="34731" y1="83544" x2="31337" y2="82278"/>
                        <a14:foregroundMark x1="54491" y1="86980" x2="57685" y2="915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7" t="1" b="2817"/>
          <a:stretch/>
        </p:blipFill>
        <p:spPr>
          <a:xfrm>
            <a:off x="3524065" y="4113612"/>
            <a:ext cx="2012633" cy="23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1">
            <a:extLst>
              <a:ext uri="{FF2B5EF4-FFF2-40B4-BE49-F238E27FC236}">
                <a16:creationId xmlns:a16="http://schemas.microsoft.com/office/drawing/2014/main" id="{4211ED68-559A-2C61-DE42-782732938871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E0E9BB1-5143-12FD-713F-D546264B1028}"/>
              </a:ext>
            </a:extLst>
          </p:cNvPr>
          <p:cNvGrpSpPr/>
          <p:nvPr/>
        </p:nvGrpSpPr>
        <p:grpSpPr>
          <a:xfrm>
            <a:off x="4195652" y="2519089"/>
            <a:ext cx="3463665" cy="3463665"/>
            <a:chOff x="3820159" y="1153159"/>
            <a:chExt cx="4551680" cy="45516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31661F-8FF3-42A2-4ADD-0801852001E4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0 h 4551680"/>
                <a:gd name="connsiteX1" fmla="*/ 4246775 w 4551680"/>
                <a:gd name="connsiteY1" fmla="*/ 1137920 h 4551680"/>
                <a:gd name="connsiteX2" fmla="*/ 2275840 w 4551680"/>
                <a:gd name="connsiteY2" fmla="*/ 2275840 h 4551680"/>
                <a:gd name="connsiteX3" fmla="*/ 2275840 w 4551680"/>
                <a:gd name="connsiteY3" fmla="*/ 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0"/>
                  </a:moveTo>
                  <a:cubicBezTo>
                    <a:pt x="3088919" y="0"/>
                    <a:pt x="3840236" y="433773"/>
                    <a:pt x="4246775" y="1137920"/>
                  </a:cubicBezTo>
                  <a:lnTo>
                    <a:pt x="2275840" y="2275840"/>
                  </a:lnTo>
                  <a:lnTo>
                    <a:pt x="22758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541020" rIns="952839" bIns="314198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C5CC61A-8CDD-B4B5-A5C2-E7DC510B858E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6CDFF3-487F-9EE4-B59D-A55EBA116F7C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4246775 w 4551680"/>
                <a:gd name="connsiteY0" fmla="*/ 3413760 h 4551680"/>
                <a:gd name="connsiteX1" fmla="*/ 2275840 w 4551680"/>
                <a:gd name="connsiteY1" fmla="*/ 4551680 h 4551680"/>
                <a:gd name="connsiteX2" fmla="*/ 2275840 w 4551680"/>
                <a:gd name="connsiteY2" fmla="*/ 2275840 h 4551680"/>
                <a:gd name="connsiteX3" fmla="*/ 424677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3413760"/>
                  </a:moveTo>
                  <a:cubicBezTo>
                    <a:pt x="3840235" y="4117907"/>
                    <a:pt x="3088919" y="4551680"/>
                    <a:pt x="2275840" y="4551680"/>
                  </a:cubicBezTo>
                  <a:lnTo>
                    <a:pt x="2275840" y="2275840"/>
                  </a:lnTo>
                  <a:lnTo>
                    <a:pt x="424677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48" tIns="3141980" rIns="952839" bIns="541020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EECC910-60C6-DA22-DE41-61F06E1B3C2D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4551680 h 4551680"/>
                <a:gd name="connsiteX1" fmla="*/ 304905 w 4551680"/>
                <a:gd name="connsiteY1" fmla="*/ 3413760 h 4551680"/>
                <a:gd name="connsiteX2" fmla="*/ 2275840 w 4551680"/>
                <a:gd name="connsiteY2" fmla="*/ 2275840 h 4551680"/>
                <a:gd name="connsiteX3" fmla="*/ 2275840 w 4551680"/>
                <a:gd name="connsiteY3" fmla="*/ 455168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4551680"/>
                  </a:moveTo>
                  <a:cubicBezTo>
                    <a:pt x="1462761" y="4551680"/>
                    <a:pt x="711444" y="4117907"/>
                    <a:pt x="304905" y="3413760"/>
                  </a:cubicBezTo>
                  <a:lnTo>
                    <a:pt x="2275840" y="2275840"/>
                  </a:lnTo>
                  <a:lnTo>
                    <a:pt x="2275840" y="455168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3163570" rIns="2399538" bIns="56261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128A520-9085-DF61-B5A7-5882169B7037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73B97F-522F-2B28-8EF6-E8128ACCEBCA}"/>
                </a:ext>
              </a:extLst>
            </p:cNvPr>
            <p:cNvSpPr/>
            <p:nvPr/>
          </p:nvSpPr>
          <p:spPr>
            <a:xfrm>
              <a:off x="3820159" y="1153159"/>
              <a:ext cx="4551680" cy="4551680"/>
            </a:xfrm>
            <a:custGeom>
              <a:avLst/>
              <a:gdLst>
                <a:gd name="connsiteX0" fmla="*/ 304905 w 4551680"/>
                <a:gd name="connsiteY0" fmla="*/ 1137920 h 4551680"/>
                <a:gd name="connsiteX1" fmla="*/ 2275840 w 4551680"/>
                <a:gd name="connsiteY1" fmla="*/ 0 h 4551680"/>
                <a:gd name="connsiteX2" fmla="*/ 2275840 w 4551680"/>
                <a:gd name="connsiteY2" fmla="*/ 2275840 h 4551680"/>
                <a:gd name="connsiteX3" fmla="*/ 30490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1137920"/>
                  </a:moveTo>
                  <a:cubicBezTo>
                    <a:pt x="711445" y="433773"/>
                    <a:pt x="1462761" y="0"/>
                    <a:pt x="2275840" y="0"/>
                  </a:cubicBezTo>
                  <a:lnTo>
                    <a:pt x="2275840" y="2275840"/>
                  </a:lnTo>
                  <a:lnTo>
                    <a:pt x="304905" y="11379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429" tIns="562610" rIns="2399538" bIns="3163570" numCol="1" spcCol="1270" anchor="ctr" anchorCtr="0">
              <a:noAutofit/>
            </a:bodyPr>
            <a:lstStyle/>
            <a:p>
              <a:pPr marL="0" marR="0" lvl="0" indent="0" algn="ctr" defTabSz="2622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0F9D730-0ACA-548C-7DA0-80AA104BC41E}"/>
              </a:ext>
            </a:extLst>
          </p:cNvPr>
          <p:cNvGrpSpPr/>
          <p:nvPr/>
        </p:nvGrpSpPr>
        <p:grpSpPr>
          <a:xfrm>
            <a:off x="4202794" y="2509564"/>
            <a:ext cx="3463665" cy="3463665"/>
            <a:chOff x="7846993" y="1697167"/>
            <a:chExt cx="3463665" cy="3463665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4D78298-24E9-D2CE-CA6C-64B9C2BB3B0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8BF24AA-CF5C-C857-B600-DCF3D000A384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9B18E9-9617-CB52-BD5B-9924970D9692}"/>
              </a:ext>
            </a:extLst>
          </p:cNvPr>
          <p:cNvGrpSpPr/>
          <p:nvPr/>
        </p:nvGrpSpPr>
        <p:grpSpPr>
          <a:xfrm rot="3600000">
            <a:off x="4206213" y="2517467"/>
            <a:ext cx="3464855" cy="3465727"/>
            <a:chOff x="7845803" y="1697167"/>
            <a:chExt cx="3464855" cy="3465727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33339ED-A23D-2318-025B-894A5879ECF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080FAA-66EB-91C0-C34C-736D3D9DB6AB}"/>
                </a:ext>
              </a:extLst>
            </p:cNvPr>
            <p:cNvSpPr/>
            <p:nvPr/>
          </p:nvSpPr>
          <p:spPr>
            <a:xfrm rot="7200000">
              <a:off x="7845803" y="1699229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0AE979C-9187-D28A-31F0-1244E76D942D}"/>
              </a:ext>
            </a:extLst>
          </p:cNvPr>
          <p:cNvGrpSpPr/>
          <p:nvPr/>
        </p:nvGrpSpPr>
        <p:grpSpPr>
          <a:xfrm rot="7200000">
            <a:off x="4200745" y="2527346"/>
            <a:ext cx="3463665" cy="3463665"/>
            <a:chOff x="7846993" y="1697167"/>
            <a:chExt cx="3463665" cy="3463665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B442878-17A2-8CF6-BDF9-B9374694148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9C4F150-7D85-BCF8-DAF2-570F64EAF717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007FDC3-7E1C-5F79-1020-1AF446C4B215}"/>
              </a:ext>
            </a:extLst>
          </p:cNvPr>
          <p:cNvGrpSpPr/>
          <p:nvPr/>
        </p:nvGrpSpPr>
        <p:grpSpPr>
          <a:xfrm rot="10800000">
            <a:off x="4187708" y="2528823"/>
            <a:ext cx="3468427" cy="3466046"/>
            <a:chOff x="7842231" y="1697167"/>
            <a:chExt cx="3468427" cy="3466046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4017300-5266-A13E-C719-898BF9F5D41B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FF9CC22-C425-8D41-74A2-7065C6F0DBD2}"/>
                </a:ext>
              </a:extLst>
            </p:cNvPr>
            <p:cNvSpPr/>
            <p:nvPr/>
          </p:nvSpPr>
          <p:spPr>
            <a:xfrm rot="7200000">
              <a:off x="7842231" y="1699548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523CEAE-0F87-4E44-367D-844B7319DAE9}"/>
              </a:ext>
            </a:extLst>
          </p:cNvPr>
          <p:cNvGrpSpPr/>
          <p:nvPr/>
        </p:nvGrpSpPr>
        <p:grpSpPr>
          <a:xfrm rot="14400000">
            <a:off x="4187372" y="2520774"/>
            <a:ext cx="3463665" cy="3463665"/>
            <a:chOff x="7846993" y="1697167"/>
            <a:chExt cx="3463665" cy="346366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4CD071-BBBE-8585-EEC1-F99C66CE47A9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6BDEE53-E8A3-1C0E-964F-AB43E9FD5BF5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604380C-10D0-E1CF-23CA-F93181A15090}"/>
              </a:ext>
            </a:extLst>
          </p:cNvPr>
          <p:cNvGrpSpPr/>
          <p:nvPr/>
        </p:nvGrpSpPr>
        <p:grpSpPr>
          <a:xfrm rot="18000000">
            <a:off x="4192730" y="2510219"/>
            <a:ext cx="3464857" cy="3465726"/>
            <a:chOff x="7845801" y="1695106"/>
            <a:chExt cx="3464857" cy="3465726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1D33C4D-79CD-1D2D-B132-60610E20B528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DCDF79D-00BD-45A8-C17A-4A695664E0AA}"/>
                </a:ext>
              </a:extLst>
            </p:cNvPr>
            <p:cNvSpPr/>
            <p:nvPr/>
          </p:nvSpPr>
          <p:spPr>
            <a:xfrm rot="7200000">
              <a:off x="7845801" y="169510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5949C64-CAAF-D0AC-83F3-FCB23614F432}"/>
              </a:ext>
            </a:extLst>
          </p:cNvPr>
          <p:cNvGrpSpPr/>
          <p:nvPr/>
        </p:nvGrpSpPr>
        <p:grpSpPr>
          <a:xfrm rot="21600000">
            <a:off x="4202257" y="2510217"/>
            <a:ext cx="3607731" cy="3591936"/>
            <a:chOff x="7702927" y="1568896"/>
            <a:chExt cx="3607731" cy="3591936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93B4D5A-5F24-9AA1-B1A9-FB97ED6E70B1}"/>
                </a:ext>
              </a:extLst>
            </p:cNvPr>
            <p:cNvSpPr/>
            <p:nvPr/>
          </p:nvSpPr>
          <p:spPr>
            <a:xfrm rot="7200000">
              <a:off x="7702927" y="1568896"/>
              <a:ext cx="3463665" cy="3463665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2275840 h 4551680"/>
                <a:gd name="connsiteX3" fmla="*/ 304905 w 4551680"/>
                <a:gd name="connsiteY3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293" tIns="1885103" rIns="3174746" bIns="1885104" numCol="1" spcCol="1270" anchor="ctr" anchorCtr="0">
              <a:noAutofit/>
            </a:bodyPr>
            <a:lstStyle/>
            <a:p>
              <a:pPr marL="0" marR="0" lvl="0" indent="0" algn="ctr" defTabSz="2444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4CFBB-ECCD-4648-E497-CCF46CE57B21}"/>
                </a:ext>
              </a:extLst>
            </p:cNvPr>
            <p:cNvSpPr/>
            <p:nvPr/>
          </p:nvSpPr>
          <p:spPr>
            <a:xfrm rot="7200000">
              <a:off x="7846993" y="1697167"/>
              <a:ext cx="3463665" cy="3463665"/>
            </a:xfrm>
            <a:custGeom>
              <a:avLst/>
              <a:gdLst>
                <a:gd name="connsiteX0" fmla="*/ 4246775 w 4551680"/>
                <a:gd name="connsiteY0" fmla="*/ 1137920 h 4551680"/>
                <a:gd name="connsiteX1" fmla="*/ 4246775 w 4551680"/>
                <a:gd name="connsiteY1" fmla="*/ 3413760 h 4551680"/>
                <a:gd name="connsiteX2" fmla="*/ 2275840 w 4551680"/>
                <a:gd name="connsiteY2" fmla="*/ 2275840 h 4551680"/>
                <a:gd name="connsiteX3" fmla="*/ 4246775 w 4551680"/>
                <a:gd name="connsiteY3" fmla="*/ 113792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246775" y="1137920"/>
                  </a:move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4246775" y="113792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0344" tIns="1869863" rIns="114215" bIns="1869864" numCol="1" spcCol="1270" anchor="ctr" anchorCtr="0">
              <a:noAutofit/>
            </a:bodyPr>
            <a:lstStyle/>
            <a:p>
              <a:pPr marL="0" marR="0" lvl="0" indent="0" algn="ctr" defTabSz="1911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0E25274-F8D9-EA17-3946-FF654C00D230}"/>
              </a:ext>
            </a:extLst>
          </p:cNvPr>
          <p:cNvSpPr txBox="1"/>
          <p:nvPr/>
        </p:nvSpPr>
        <p:spPr>
          <a:xfrm>
            <a:off x="6173383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1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9D10353-0287-2C97-E631-DF1C1AC7CBB5}"/>
              </a:ext>
            </a:extLst>
          </p:cNvPr>
          <p:cNvSpPr txBox="1"/>
          <p:nvPr/>
        </p:nvSpPr>
        <p:spPr>
          <a:xfrm>
            <a:off x="6773458" y="3795736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2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E42CEB3-51A2-12AE-CAEE-0F62AE29C26F}"/>
              </a:ext>
            </a:extLst>
          </p:cNvPr>
          <p:cNvSpPr txBox="1"/>
          <p:nvPr/>
        </p:nvSpPr>
        <p:spPr>
          <a:xfrm>
            <a:off x="6178459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3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758D31-32D7-6811-D869-7F315F1C1A32}"/>
              </a:ext>
            </a:extLst>
          </p:cNvPr>
          <p:cNvSpPr txBox="1"/>
          <p:nvPr/>
        </p:nvSpPr>
        <p:spPr>
          <a:xfrm>
            <a:off x="5189057" y="475531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4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648D0A-C2E4-28F6-D6AA-DB654CBD2E72}"/>
              </a:ext>
            </a:extLst>
          </p:cNvPr>
          <p:cNvSpPr txBox="1"/>
          <p:nvPr/>
        </p:nvSpPr>
        <p:spPr>
          <a:xfrm>
            <a:off x="4468408" y="3789255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5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F2D97C-FB09-4546-833A-6F8EDF14DDA7}"/>
              </a:ext>
            </a:extLst>
          </p:cNvPr>
          <p:cNvSpPr txBox="1"/>
          <p:nvPr/>
        </p:nvSpPr>
        <p:spPr>
          <a:xfrm>
            <a:off x="5141432" y="2858589"/>
            <a:ext cx="5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6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6D8AC05-F289-8DF7-9A3F-42AEA5027D13}"/>
              </a:ext>
            </a:extLst>
          </p:cNvPr>
          <p:cNvGrpSpPr/>
          <p:nvPr/>
        </p:nvGrpSpPr>
        <p:grpSpPr>
          <a:xfrm>
            <a:off x="7172376" y="1779673"/>
            <a:ext cx="4418197" cy="1493325"/>
            <a:chOff x="7918882" y="1323567"/>
            <a:chExt cx="4418197" cy="149332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E0D9A9-4B1E-4F40-762F-F2E41606BD19}"/>
                </a:ext>
              </a:extLst>
            </p:cNvPr>
            <p:cNvSpPr txBox="1"/>
            <p:nvPr/>
          </p:nvSpPr>
          <p:spPr>
            <a:xfrm>
              <a:off x="7918882" y="1323567"/>
              <a:ext cx="4418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Discipline-Specific Core Courses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7916CF9-A787-3F2D-F387-F67970663D54}"/>
                </a:ext>
              </a:extLst>
            </p:cNvPr>
            <p:cNvSpPr txBox="1"/>
            <p:nvPr/>
          </p:nvSpPr>
          <p:spPr>
            <a:xfrm>
              <a:off x="7918882" y="1801229"/>
              <a:ext cx="3989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11 Discipline-Specific Core Courses, each of 4 credits are offered.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A69D7D-4F5D-74C0-0F5E-918BCEC28D14}"/>
              </a:ext>
            </a:extLst>
          </p:cNvPr>
          <p:cNvGrpSpPr/>
          <p:nvPr/>
        </p:nvGrpSpPr>
        <p:grpSpPr>
          <a:xfrm>
            <a:off x="7796510" y="3569767"/>
            <a:ext cx="4163262" cy="1493325"/>
            <a:chOff x="7918881" y="1323567"/>
            <a:chExt cx="4830919" cy="149332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5C7885-BDD7-6B9C-9C18-FEB2A31CA064}"/>
                </a:ext>
              </a:extLst>
            </p:cNvPr>
            <p:cNvSpPr txBox="1"/>
            <p:nvPr/>
          </p:nvSpPr>
          <p:spPr>
            <a:xfrm>
              <a:off x="7918881" y="1323567"/>
              <a:ext cx="4830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Discipline Specific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934C3A-49EE-08B2-F1BE-98FA72ACE5C5}"/>
                </a:ext>
              </a:extLst>
            </p:cNvPr>
            <p:cNvSpPr txBox="1"/>
            <p:nvPr/>
          </p:nvSpPr>
          <p:spPr>
            <a:xfrm>
              <a:off x="7918881" y="1801229"/>
              <a:ext cx="46961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 courses of Discipline Specific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Elective/ specialization courses, each of 6 credits are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4675330-87D8-548C-80F6-18373705D04C}"/>
              </a:ext>
            </a:extLst>
          </p:cNvPr>
          <p:cNvGrpSpPr/>
          <p:nvPr/>
        </p:nvGrpSpPr>
        <p:grpSpPr>
          <a:xfrm>
            <a:off x="7314269" y="5274630"/>
            <a:ext cx="4787397" cy="1493325"/>
            <a:chOff x="7918881" y="1323567"/>
            <a:chExt cx="4787397" cy="149332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35D8D13-3D25-764D-BA7D-C6CBEC5CA5E5}"/>
                </a:ext>
              </a:extLst>
            </p:cNvPr>
            <p:cNvSpPr txBox="1"/>
            <p:nvPr/>
          </p:nvSpPr>
          <p:spPr>
            <a:xfrm>
              <a:off x="7918882" y="1323567"/>
              <a:ext cx="38875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Summer Training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ECF392-2063-8545-D5DF-7A2C5F9A0341}"/>
                </a:ext>
              </a:extLst>
            </p:cNvPr>
            <p:cNvSpPr txBox="1"/>
            <p:nvPr/>
          </p:nvSpPr>
          <p:spPr>
            <a:xfrm>
              <a:off x="7918881" y="1801229"/>
              <a:ext cx="47873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Students have an option to undergo summer training after the second term to earn 4 credits.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BD98BF2-77B1-1EEC-3BA8-27C6F78D2279}"/>
              </a:ext>
            </a:extLst>
          </p:cNvPr>
          <p:cNvGrpSpPr/>
          <p:nvPr/>
        </p:nvGrpSpPr>
        <p:grpSpPr>
          <a:xfrm>
            <a:off x="529091" y="5432290"/>
            <a:ext cx="4198456" cy="1185548"/>
            <a:chOff x="6469544" y="1323567"/>
            <a:chExt cx="4198456" cy="118554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FA29818-C438-87BE-341A-C62E7E29E535}"/>
                </a:ext>
              </a:extLst>
            </p:cNvPr>
            <p:cNvSpPr txBox="1"/>
            <p:nvPr/>
          </p:nvSpPr>
          <p:spPr>
            <a:xfrm>
              <a:off x="6469544" y="1323567"/>
              <a:ext cx="4198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Ability Enhancement Course 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A4DBBCE-D29E-5F49-7847-635F57783505}"/>
                </a:ext>
              </a:extLst>
            </p:cNvPr>
            <p:cNvSpPr txBox="1"/>
            <p:nvPr/>
          </p:nvSpPr>
          <p:spPr>
            <a:xfrm>
              <a:off x="6838743" y="1801229"/>
              <a:ext cx="38292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course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on ‘Communication for Leaders’ of 4 credits is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12EAA9A-58A3-BF60-8243-F171C8E4D355}"/>
              </a:ext>
            </a:extLst>
          </p:cNvPr>
          <p:cNvGrpSpPr/>
          <p:nvPr/>
        </p:nvGrpSpPr>
        <p:grpSpPr>
          <a:xfrm>
            <a:off x="11310" y="3251747"/>
            <a:ext cx="4074176" cy="1801101"/>
            <a:chOff x="7264045" y="1323567"/>
            <a:chExt cx="3403955" cy="1801101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1B1BDB-1EF2-A1CA-91BA-D11E68505A12}"/>
                </a:ext>
              </a:extLst>
            </p:cNvPr>
            <p:cNvSpPr txBox="1"/>
            <p:nvPr/>
          </p:nvSpPr>
          <p:spPr>
            <a:xfrm>
              <a:off x="8247209" y="1323567"/>
              <a:ext cx="24207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Generic Electives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5BF00C-9450-250D-7EC1-8131782D401F}"/>
                </a:ext>
              </a:extLst>
            </p:cNvPr>
            <p:cNvSpPr txBox="1"/>
            <p:nvPr/>
          </p:nvSpPr>
          <p:spPr>
            <a:xfrm>
              <a:off x="7264045" y="1801229"/>
              <a:ext cx="340395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  Courses from the areas such as Professional Enhancement, English, Political</a:t>
              </a: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Science, and Sociology each of 4 credits are offered.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BA1CFA-2357-3BA7-49F2-A35D1D4C3BE0}"/>
              </a:ext>
            </a:extLst>
          </p:cNvPr>
          <p:cNvGrpSpPr/>
          <p:nvPr/>
        </p:nvGrpSpPr>
        <p:grpSpPr>
          <a:xfrm>
            <a:off x="805843" y="1779673"/>
            <a:ext cx="3921704" cy="1185548"/>
            <a:chOff x="7622020" y="1323567"/>
            <a:chExt cx="3045981" cy="118554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F1940C8-363E-9BB5-A97E-BEBB3E6E3077}"/>
                </a:ext>
              </a:extLst>
            </p:cNvPr>
            <p:cNvSpPr txBox="1"/>
            <p:nvPr/>
          </p:nvSpPr>
          <p:spPr>
            <a:xfrm>
              <a:off x="8239130" y="1323567"/>
              <a:ext cx="2428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Capstone Project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0FCF35F-C13A-E93C-47A1-73E7F1351F03}"/>
                </a:ext>
              </a:extLst>
            </p:cNvPr>
            <p:cNvSpPr txBox="1"/>
            <p:nvPr/>
          </p:nvSpPr>
          <p:spPr>
            <a:xfrm>
              <a:off x="7622020" y="1801229"/>
              <a:ext cx="3045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Students complete a capstone project of 6 credits in the last term.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5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4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1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4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243835F-ECA0-DFAD-53F3-1D08607E7A61}"/>
              </a:ext>
            </a:extLst>
          </p:cNvPr>
          <p:cNvGrpSpPr/>
          <p:nvPr/>
        </p:nvGrpSpPr>
        <p:grpSpPr>
          <a:xfrm>
            <a:off x="1097535" y="2643481"/>
            <a:ext cx="4884220" cy="3559099"/>
            <a:chOff x="1097535" y="2933776"/>
            <a:chExt cx="4884220" cy="35590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8286765-4BB9-3525-E8EB-05192EB93A37}"/>
                </a:ext>
              </a:extLst>
            </p:cNvPr>
            <p:cNvGrpSpPr/>
            <p:nvPr/>
          </p:nvGrpSpPr>
          <p:grpSpPr>
            <a:xfrm>
              <a:off x="1940228" y="2933776"/>
              <a:ext cx="4041527" cy="3559099"/>
              <a:chOff x="1187139" y="654397"/>
              <a:chExt cx="4041527" cy="3559099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7CC0E27-51A6-4E17-8D41-B16B3C5A940E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3B83DE7-86A1-5933-D737-41D2278AF46C}"/>
                  </a:ext>
                </a:extLst>
              </p:cNvPr>
              <p:cNvGrpSpPr/>
              <p:nvPr/>
            </p:nvGrpSpPr>
            <p:grpSpPr>
              <a:xfrm>
                <a:off x="1294841" y="2256528"/>
                <a:ext cx="3933825" cy="1891501"/>
                <a:chOff x="1549707" y="1822380"/>
                <a:chExt cx="3933825" cy="1891501"/>
              </a:xfrm>
            </p:grpSpPr>
            <p:sp>
              <p:nvSpPr>
                <p:cNvPr id="44" name="Arrow: Pentagon 43">
                  <a:extLst>
                    <a:ext uri="{FF2B5EF4-FFF2-40B4-BE49-F238E27FC236}">
                      <a16:creationId xmlns:a16="http://schemas.microsoft.com/office/drawing/2014/main" id="{3F094A56-D14F-C995-D23A-CCA12572314E}"/>
                    </a:ext>
                  </a:extLst>
                </p:cNvPr>
                <p:cNvSpPr/>
                <p:nvPr/>
              </p:nvSpPr>
              <p:spPr>
                <a:xfrm>
                  <a:off x="1549707" y="1822380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9BBB59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9BBB59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9BBB59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CD3A0A7-F1B2-0646-FCCC-5E5443C1CB51}"/>
                    </a:ext>
                  </a:extLst>
                </p:cNvPr>
                <p:cNvSpPr txBox="1"/>
                <p:nvPr/>
              </p:nvSpPr>
              <p:spPr>
                <a:xfrm>
                  <a:off x="2445056" y="1969049"/>
                  <a:ext cx="1725152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Exam Ready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8A3D5B-C5D9-01C8-0653-A8277BB0C301}"/>
                    </a:ext>
                  </a:extLst>
                </p:cNvPr>
                <p:cNvSpPr txBox="1"/>
                <p:nvPr/>
              </p:nvSpPr>
              <p:spPr>
                <a:xfrm>
                  <a:off x="1663951" y="2636663"/>
                  <a:ext cx="3672569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sz="1600" dirty="0"/>
                    <a:t>The curriculum is as per the UGC guidelines and special courses to prepare students for central and state competitive exams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1349D4-D078-043C-B490-825B641D5362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0" name="Graphic 58">
              <a:extLst>
                <a:ext uri="{FF2B5EF4-FFF2-40B4-BE49-F238E27FC236}">
                  <a16:creationId xmlns:a16="http://schemas.microsoft.com/office/drawing/2014/main" id="{A5143C5E-CECB-CF37-AFC0-9BE38706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7535" y="4383469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7C18C-9090-82C9-0A59-7D914F70F525}"/>
              </a:ext>
            </a:extLst>
          </p:cNvPr>
          <p:cNvGrpSpPr/>
          <p:nvPr/>
        </p:nvGrpSpPr>
        <p:grpSpPr>
          <a:xfrm>
            <a:off x="1097535" y="70683"/>
            <a:ext cx="4998464" cy="3690866"/>
            <a:chOff x="1097535" y="665775"/>
            <a:chExt cx="4998464" cy="369086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878D26-7F4E-4AB1-AA78-F5E57E05525E}"/>
                </a:ext>
              </a:extLst>
            </p:cNvPr>
            <p:cNvGrpSpPr/>
            <p:nvPr/>
          </p:nvGrpSpPr>
          <p:grpSpPr>
            <a:xfrm>
              <a:off x="1940228" y="665775"/>
              <a:ext cx="4155771" cy="3690866"/>
              <a:chOff x="1187139" y="654397"/>
              <a:chExt cx="4155771" cy="369086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8D278FA-5B5E-FFC6-0FC2-FD8F424CAD8A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41478CD-997F-B595-C8D8-2E3C78C02864}"/>
                  </a:ext>
                </a:extLst>
              </p:cNvPr>
              <p:cNvGrpSpPr/>
              <p:nvPr/>
            </p:nvGrpSpPr>
            <p:grpSpPr>
              <a:xfrm>
                <a:off x="1294841" y="2202454"/>
                <a:ext cx="4048069" cy="2142809"/>
                <a:chOff x="1549707" y="1768306"/>
                <a:chExt cx="4048069" cy="2142809"/>
              </a:xfrm>
            </p:grpSpPr>
            <p:sp>
              <p:nvSpPr>
                <p:cNvPr id="53" name="Arrow: Pentagon 52">
                  <a:extLst>
                    <a:ext uri="{FF2B5EF4-FFF2-40B4-BE49-F238E27FC236}">
                      <a16:creationId xmlns:a16="http://schemas.microsoft.com/office/drawing/2014/main" id="{36A91CB8-3FFF-10F2-20EC-C070C13970AB}"/>
                    </a:ext>
                  </a:extLst>
                </p:cNvPr>
                <p:cNvSpPr/>
                <p:nvPr/>
              </p:nvSpPr>
              <p:spPr>
                <a:xfrm>
                  <a:off x="1549707" y="1768306"/>
                  <a:ext cx="3933825" cy="823058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4BACC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4BACC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4BACC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1FAEFF-2B21-D016-11E7-4C51D21908D4}"/>
                    </a:ext>
                  </a:extLst>
                </p:cNvPr>
                <p:cNvSpPr txBox="1"/>
                <p:nvPr/>
              </p:nvSpPr>
              <p:spPr>
                <a:xfrm>
                  <a:off x="2322405" y="1906155"/>
                  <a:ext cx="2491388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Research Focussed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E302FE5-FC49-5CE2-9B21-ED3B5C80EEA2}"/>
                    </a:ext>
                  </a:extLst>
                </p:cNvPr>
                <p:cNvSpPr txBox="1"/>
                <p:nvPr/>
              </p:nvSpPr>
              <p:spPr>
                <a:xfrm>
                  <a:off x="1663951" y="2587676"/>
                  <a:ext cx="3933825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rPr>
                    <a:t>The programme offers research opportunities to students. This allows students to gain experience conducting research and writing dissertation reports.</a:t>
                  </a:r>
                  <a:endParaRPr kumimoji="0" lang="en-I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61742A1-68C6-7093-F34C-C1F80B3F93FB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9" name="Graphic 60" descr="Connections with solid fill">
              <a:extLst>
                <a:ext uri="{FF2B5EF4-FFF2-40B4-BE49-F238E27FC236}">
                  <a16:creationId xmlns:a16="http://schemas.microsoft.com/office/drawing/2014/main" id="{6E457CE9-2FF1-65D6-F957-736090A6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97535" y="219759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074342-1BEE-0B85-5FD3-8922589C7758}"/>
              </a:ext>
            </a:extLst>
          </p:cNvPr>
          <p:cNvGrpSpPr/>
          <p:nvPr/>
        </p:nvGrpSpPr>
        <p:grpSpPr>
          <a:xfrm>
            <a:off x="6660799" y="2643481"/>
            <a:ext cx="4757440" cy="3559099"/>
            <a:chOff x="6660799" y="2933776"/>
            <a:chExt cx="4757440" cy="35590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C14B0D-C88B-B7F6-9AEC-4C4F97C7AA50}"/>
                </a:ext>
              </a:extLst>
            </p:cNvPr>
            <p:cNvGrpSpPr/>
            <p:nvPr/>
          </p:nvGrpSpPr>
          <p:grpSpPr>
            <a:xfrm>
              <a:off x="7312273" y="2933776"/>
              <a:ext cx="4105966" cy="3559099"/>
              <a:chOff x="1187139" y="654397"/>
              <a:chExt cx="4105966" cy="3559099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217F1FF-A88A-BFDB-987C-87443D1A08B5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A6E1A09-9849-EBF6-6F6E-F2B2CF7F8476}"/>
                  </a:ext>
                </a:extLst>
              </p:cNvPr>
              <p:cNvGrpSpPr/>
              <p:nvPr/>
            </p:nvGrpSpPr>
            <p:grpSpPr>
              <a:xfrm>
                <a:off x="1294840" y="2280749"/>
                <a:ext cx="3998265" cy="1867280"/>
                <a:chOff x="1549706" y="1846601"/>
                <a:chExt cx="3998265" cy="1867280"/>
              </a:xfrm>
            </p:grpSpPr>
            <p:sp>
              <p:nvSpPr>
                <p:cNvPr id="62" name="Arrow: Pentagon 61">
                  <a:extLst>
                    <a:ext uri="{FF2B5EF4-FFF2-40B4-BE49-F238E27FC236}">
                      <a16:creationId xmlns:a16="http://schemas.microsoft.com/office/drawing/2014/main" id="{C4092A9F-DFBB-31D8-859D-2257317CBB7D}"/>
                    </a:ext>
                  </a:extLst>
                </p:cNvPr>
                <p:cNvSpPr/>
                <p:nvPr/>
              </p:nvSpPr>
              <p:spPr>
                <a:xfrm>
                  <a:off x="1549707" y="1846601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8064A2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8064A2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8064A2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336E22B-7670-236C-669F-438784E5BBFB}"/>
                    </a:ext>
                  </a:extLst>
                </p:cNvPr>
                <p:cNvSpPr txBox="1"/>
                <p:nvPr/>
              </p:nvSpPr>
              <p:spPr>
                <a:xfrm>
                  <a:off x="2067531" y="2013683"/>
                  <a:ext cx="3480440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Diverse Elective Offerings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657D172-C675-CB88-33CE-7B0D6BA32D7A}"/>
                    </a:ext>
                  </a:extLst>
                </p:cNvPr>
                <p:cNvSpPr txBox="1"/>
                <p:nvPr/>
              </p:nvSpPr>
              <p:spPr>
                <a:xfrm>
                  <a:off x="1549706" y="2636663"/>
                  <a:ext cx="3933825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sz="1600" dirty="0"/>
                    <a:t>Our diverse selection of technology and humanities electives allows students to tailor their education to their interests and career goals.</a:t>
                  </a:r>
                  <a:endParaRPr lang="en-IN" sz="1600" dirty="0"/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90D606-A82D-0117-EBDB-81C824D786A4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8" name="Graphic 54" descr="Books with solid fill">
              <a:extLst>
                <a:ext uri="{FF2B5EF4-FFF2-40B4-BE49-F238E27FC236}">
                  <a16:creationId xmlns:a16="http://schemas.microsoft.com/office/drawing/2014/main" id="{1A93FF06-3AD9-45E7-8F2E-1DD20606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660799" y="4462057"/>
              <a:ext cx="757224" cy="757224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4A1B8D-B32C-2B72-0DE0-95EF4CABCF3D}"/>
              </a:ext>
            </a:extLst>
          </p:cNvPr>
          <p:cNvGrpSpPr/>
          <p:nvPr/>
        </p:nvGrpSpPr>
        <p:grpSpPr>
          <a:xfrm>
            <a:off x="6658847" y="70683"/>
            <a:ext cx="4694953" cy="3559099"/>
            <a:chOff x="6658847" y="665775"/>
            <a:chExt cx="4694953" cy="355909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B00564-0CB9-667F-EA87-31295E4036BF}"/>
                </a:ext>
              </a:extLst>
            </p:cNvPr>
            <p:cNvGrpSpPr/>
            <p:nvPr/>
          </p:nvGrpSpPr>
          <p:grpSpPr>
            <a:xfrm>
              <a:off x="7312273" y="665775"/>
              <a:ext cx="4041527" cy="3559099"/>
              <a:chOff x="1187139" y="654397"/>
              <a:chExt cx="4041527" cy="3559099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D0E4629-71AE-C233-10D5-682F8B1E802F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1D90DEE-6137-A93D-032C-DD20699C4619}"/>
                  </a:ext>
                </a:extLst>
              </p:cNvPr>
              <p:cNvGrpSpPr/>
              <p:nvPr/>
            </p:nvGrpSpPr>
            <p:grpSpPr>
              <a:xfrm>
                <a:off x="1294841" y="2170380"/>
                <a:ext cx="3933825" cy="1919295"/>
                <a:chOff x="1549707" y="1736232"/>
                <a:chExt cx="3933825" cy="1919295"/>
              </a:xfrm>
            </p:grpSpPr>
            <p:sp>
              <p:nvSpPr>
                <p:cNvPr id="71" name="Arrow: Pentagon 70">
                  <a:extLst>
                    <a:ext uri="{FF2B5EF4-FFF2-40B4-BE49-F238E27FC236}">
                      <a16:creationId xmlns:a16="http://schemas.microsoft.com/office/drawing/2014/main" id="{18CA939D-EDAA-4218-547E-ACEDE98F2EE9}"/>
                    </a:ext>
                  </a:extLst>
                </p:cNvPr>
                <p:cNvSpPr/>
                <p:nvPr/>
              </p:nvSpPr>
              <p:spPr>
                <a:xfrm>
                  <a:off x="1549707" y="1736232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F7964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F7964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F7964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647CE3-E89B-1EF6-2D2C-493838C2E31B}"/>
                    </a:ext>
                  </a:extLst>
                </p:cNvPr>
                <p:cNvSpPr txBox="1"/>
                <p:nvPr/>
              </p:nvSpPr>
              <p:spPr>
                <a:xfrm>
                  <a:off x="2285383" y="1891112"/>
                  <a:ext cx="309383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Personal development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F92ACEF-E9A7-7B3A-91A7-9EEB5ED20935}"/>
                    </a:ext>
                  </a:extLst>
                </p:cNvPr>
                <p:cNvSpPr txBox="1"/>
                <p:nvPr/>
              </p:nvSpPr>
              <p:spPr>
                <a:xfrm>
                  <a:off x="1711413" y="2578309"/>
                  <a:ext cx="366780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sz="1600" dirty="0"/>
                    <a:t>This programme helps students develop their critical thinking, problem-solving, and communication skills.</a:t>
                  </a:r>
                  <a:endParaRPr lang="en-IN" sz="1600" dirty="0"/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394B20-BFDC-ED6F-19BD-34F94751D8D7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67" name="Graphic 56" descr="Chat outline">
              <a:extLst>
                <a:ext uri="{FF2B5EF4-FFF2-40B4-BE49-F238E27FC236}">
                  <a16:creationId xmlns:a16="http://schemas.microsoft.com/office/drawing/2014/main" id="{3CB7F98B-2D16-7813-B1DA-07ECAD15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658847" y="2117749"/>
              <a:ext cx="917610" cy="917610"/>
            </a:xfrm>
            <a:prstGeom prst="rect">
              <a:avLst/>
            </a:prstGeom>
          </p:spPr>
        </p:pic>
      </p:grpSp>
      <p:sp>
        <p:nvSpPr>
          <p:cNvPr id="74" name="Title 23">
            <a:extLst>
              <a:ext uri="{FF2B5EF4-FFF2-40B4-BE49-F238E27FC236}">
                <a16:creationId xmlns:a16="http://schemas.microsoft.com/office/drawing/2014/main" id="{9F2A84EC-8EC2-0449-B18E-5346F12897F9}"/>
              </a:ext>
            </a:extLst>
          </p:cNvPr>
          <p:cNvSpPr txBox="1">
            <a:spLocks/>
          </p:cNvSpPr>
          <p:nvPr/>
        </p:nvSpPr>
        <p:spPr>
          <a:xfrm>
            <a:off x="564558" y="130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of Arts in Political Science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EC0889-353C-B9FA-FEF4-26429DD51A87}"/>
              </a:ext>
            </a:extLst>
          </p:cNvPr>
          <p:cNvSpPr txBox="1"/>
          <p:nvPr/>
        </p:nvSpPr>
        <p:spPr>
          <a:xfrm>
            <a:off x="5212218" y="6238982"/>
            <a:ext cx="6402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Sitka Text" panose="02000505000000020004" pitchFamily="2" charset="0"/>
              </a:rPr>
              <a:t>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30919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8C1EAE5-3D08-3ECD-7028-1938E4F249FD}"/>
              </a:ext>
            </a:extLst>
          </p:cNvPr>
          <p:cNvGrpSpPr/>
          <p:nvPr/>
        </p:nvGrpSpPr>
        <p:grpSpPr>
          <a:xfrm>
            <a:off x="2720687" y="1686704"/>
            <a:ext cx="3313267" cy="2555437"/>
            <a:chOff x="2720687" y="1686704"/>
            <a:chExt cx="3313267" cy="2555437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91B9CA3-47C6-08DF-82E8-ADF8F2F6478C}"/>
                </a:ext>
              </a:extLst>
            </p:cNvPr>
            <p:cNvSpPr/>
            <p:nvPr/>
          </p:nvSpPr>
          <p:spPr>
            <a:xfrm>
              <a:off x="2720687" y="1686704"/>
              <a:ext cx="3313267" cy="2555437"/>
            </a:xfrm>
            <a:custGeom>
              <a:avLst/>
              <a:gdLst>
                <a:gd name="connsiteX0" fmla="*/ 812323 w 3313267"/>
                <a:gd name="connsiteY0" fmla="*/ 0 h 2555437"/>
                <a:gd name="connsiteX1" fmla="*/ 3313267 w 3313267"/>
                <a:gd name="connsiteY1" fmla="*/ 0 h 2555437"/>
                <a:gd name="connsiteX2" fmla="*/ 3313267 w 3313267"/>
                <a:gd name="connsiteY2" fmla="*/ 2555437 h 2555437"/>
                <a:gd name="connsiteX3" fmla="*/ 0 w 3313267"/>
                <a:gd name="connsiteY3" fmla="*/ 2555437 h 2555437"/>
                <a:gd name="connsiteX4" fmla="*/ 0 w 3313267"/>
                <a:gd name="connsiteY4" fmla="*/ 812323 h 2555437"/>
                <a:gd name="connsiteX5" fmla="*/ 812323 w 3313267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555437">
                  <a:moveTo>
                    <a:pt x="812323" y="0"/>
                  </a:moveTo>
                  <a:lnTo>
                    <a:pt x="3313267" y="0"/>
                  </a:lnTo>
                  <a:lnTo>
                    <a:pt x="3313267" y="2555437"/>
                  </a:lnTo>
                  <a:lnTo>
                    <a:pt x="0" y="2555437"/>
                  </a:lnTo>
                  <a:lnTo>
                    <a:pt x="0" y="812323"/>
                  </a:lnTo>
                  <a:cubicBezTo>
                    <a:pt x="0" y="363689"/>
                    <a:pt x="363689" y="0"/>
                    <a:pt x="812323" y="0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F8F171-3757-B5B7-078D-955215A2B8DC}"/>
                </a:ext>
              </a:extLst>
            </p:cNvPr>
            <p:cNvSpPr txBox="1"/>
            <p:nvPr/>
          </p:nvSpPr>
          <p:spPr>
            <a:xfrm>
              <a:off x="2785668" y="2054789"/>
              <a:ext cx="208780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Students have options to opt for a term paper &amp; complete a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dissertation in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the last term.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48A71BA-A585-8302-CCAD-DE7C1A3DDE0B}"/>
              </a:ext>
            </a:extLst>
          </p:cNvPr>
          <p:cNvGrpSpPr/>
          <p:nvPr/>
        </p:nvGrpSpPr>
        <p:grpSpPr>
          <a:xfrm>
            <a:off x="2720687" y="4287860"/>
            <a:ext cx="3313267" cy="2272685"/>
            <a:chOff x="2720687" y="4287860"/>
            <a:chExt cx="3313267" cy="2272685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7FD8C0B-5AA0-F7AA-9907-D25CABD87579}"/>
                </a:ext>
              </a:extLst>
            </p:cNvPr>
            <p:cNvSpPr/>
            <p:nvPr/>
          </p:nvSpPr>
          <p:spPr>
            <a:xfrm>
              <a:off x="2720687" y="4287860"/>
              <a:ext cx="3313267" cy="2272685"/>
            </a:xfrm>
            <a:custGeom>
              <a:avLst/>
              <a:gdLst>
                <a:gd name="connsiteX0" fmla="*/ 0 w 3313267"/>
                <a:gd name="connsiteY0" fmla="*/ 0 h 2272685"/>
                <a:gd name="connsiteX1" fmla="*/ 3313267 w 3313267"/>
                <a:gd name="connsiteY1" fmla="*/ 0 h 2272685"/>
                <a:gd name="connsiteX2" fmla="*/ 3313267 w 3313267"/>
                <a:gd name="connsiteY2" fmla="*/ 2272685 h 2272685"/>
                <a:gd name="connsiteX3" fmla="*/ 812323 w 3313267"/>
                <a:gd name="connsiteY3" fmla="*/ 2272685 h 2272685"/>
                <a:gd name="connsiteX4" fmla="*/ 0 w 3313267"/>
                <a:gd name="connsiteY4" fmla="*/ 1460362 h 2272685"/>
                <a:gd name="connsiteX5" fmla="*/ 0 w 3313267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272685">
                  <a:moveTo>
                    <a:pt x="0" y="0"/>
                  </a:moveTo>
                  <a:lnTo>
                    <a:pt x="3313267" y="0"/>
                  </a:lnTo>
                  <a:lnTo>
                    <a:pt x="3313267" y="2272685"/>
                  </a:lnTo>
                  <a:lnTo>
                    <a:pt x="812323" y="2272685"/>
                  </a:lnTo>
                  <a:cubicBezTo>
                    <a:pt x="363689" y="2272685"/>
                    <a:pt x="0" y="1908996"/>
                    <a:pt x="0" y="14603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7C250-854B-BE6C-8F02-0DB66AE2440F}"/>
                </a:ext>
              </a:extLst>
            </p:cNvPr>
            <p:cNvSpPr txBox="1"/>
            <p:nvPr/>
          </p:nvSpPr>
          <p:spPr>
            <a:xfrm>
              <a:off x="2782730" y="4457792"/>
              <a:ext cx="1835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4  courses each of 4 credits from the areas such as</a:t>
              </a: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DDCCAA-C106-BDC6-CDB4-90D4FC75AD64}"/>
              </a:ext>
            </a:extLst>
          </p:cNvPr>
          <p:cNvGrpSpPr/>
          <p:nvPr/>
        </p:nvGrpSpPr>
        <p:grpSpPr>
          <a:xfrm>
            <a:off x="6096000" y="4287860"/>
            <a:ext cx="3373218" cy="2272685"/>
            <a:chOff x="6096000" y="4287860"/>
            <a:chExt cx="3373218" cy="2272685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DD2F514-D8E7-E3FB-175D-F5DCF4CDA8CF}"/>
                </a:ext>
              </a:extLst>
            </p:cNvPr>
            <p:cNvSpPr/>
            <p:nvPr/>
          </p:nvSpPr>
          <p:spPr>
            <a:xfrm>
              <a:off x="6096000" y="4287860"/>
              <a:ext cx="3313270" cy="2272685"/>
            </a:xfrm>
            <a:custGeom>
              <a:avLst/>
              <a:gdLst>
                <a:gd name="connsiteX0" fmla="*/ 0 w 3313270"/>
                <a:gd name="connsiteY0" fmla="*/ 0 h 2272685"/>
                <a:gd name="connsiteX1" fmla="*/ 3313270 w 3313270"/>
                <a:gd name="connsiteY1" fmla="*/ 0 h 2272685"/>
                <a:gd name="connsiteX2" fmla="*/ 3313270 w 3313270"/>
                <a:gd name="connsiteY2" fmla="*/ 1460362 h 2272685"/>
                <a:gd name="connsiteX3" fmla="*/ 2500947 w 3313270"/>
                <a:gd name="connsiteY3" fmla="*/ 2272685 h 2272685"/>
                <a:gd name="connsiteX4" fmla="*/ 0 w 3313270"/>
                <a:gd name="connsiteY4" fmla="*/ 2272685 h 2272685"/>
                <a:gd name="connsiteX5" fmla="*/ 0 w 3313270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272685">
                  <a:moveTo>
                    <a:pt x="0" y="0"/>
                  </a:moveTo>
                  <a:lnTo>
                    <a:pt x="3313270" y="0"/>
                  </a:lnTo>
                  <a:lnTo>
                    <a:pt x="3313270" y="1460362"/>
                  </a:lnTo>
                  <a:cubicBezTo>
                    <a:pt x="3313270" y="1908996"/>
                    <a:pt x="2949581" y="2272685"/>
                    <a:pt x="2500947" y="2272685"/>
                  </a:cubicBezTo>
                  <a:lnTo>
                    <a:pt x="0" y="2272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94334-DC8A-A898-4C64-354BC57F799B}"/>
                </a:ext>
              </a:extLst>
            </p:cNvPr>
            <p:cNvSpPr txBox="1"/>
            <p:nvPr/>
          </p:nvSpPr>
          <p:spPr>
            <a:xfrm>
              <a:off x="7609185" y="4559500"/>
              <a:ext cx="18600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A course on ‘Fundamentals of Information Technology’ is offered.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ABC1A6-C170-D1BA-510C-3E890F2D5F00}"/>
              </a:ext>
            </a:extLst>
          </p:cNvPr>
          <p:cNvGrpSpPr/>
          <p:nvPr/>
        </p:nvGrpSpPr>
        <p:grpSpPr>
          <a:xfrm>
            <a:off x="6096000" y="1686704"/>
            <a:ext cx="3313270" cy="2555437"/>
            <a:chOff x="6096000" y="1686704"/>
            <a:chExt cx="3313270" cy="2555437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2734DAD-C747-9CB2-5206-5CDD1999AF5B}"/>
                </a:ext>
              </a:extLst>
            </p:cNvPr>
            <p:cNvSpPr/>
            <p:nvPr/>
          </p:nvSpPr>
          <p:spPr>
            <a:xfrm>
              <a:off x="6096000" y="1686704"/>
              <a:ext cx="3313270" cy="2555437"/>
            </a:xfrm>
            <a:custGeom>
              <a:avLst/>
              <a:gdLst>
                <a:gd name="connsiteX0" fmla="*/ 0 w 3313270"/>
                <a:gd name="connsiteY0" fmla="*/ 0 h 2555437"/>
                <a:gd name="connsiteX1" fmla="*/ 2500947 w 3313270"/>
                <a:gd name="connsiteY1" fmla="*/ 0 h 2555437"/>
                <a:gd name="connsiteX2" fmla="*/ 3313270 w 3313270"/>
                <a:gd name="connsiteY2" fmla="*/ 812323 h 2555437"/>
                <a:gd name="connsiteX3" fmla="*/ 3313270 w 3313270"/>
                <a:gd name="connsiteY3" fmla="*/ 2555437 h 2555437"/>
                <a:gd name="connsiteX4" fmla="*/ 0 w 3313270"/>
                <a:gd name="connsiteY4" fmla="*/ 2555437 h 2555437"/>
                <a:gd name="connsiteX5" fmla="*/ 0 w 3313270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555437">
                  <a:moveTo>
                    <a:pt x="0" y="0"/>
                  </a:moveTo>
                  <a:lnTo>
                    <a:pt x="2500947" y="0"/>
                  </a:lnTo>
                  <a:cubicBezTo>
                    <a:pt x="2949581" y="0"/>
                    <a:pt x="3313270" y="363689"/>
                    <a:pt x="3313270" y="812323"/>
                  </a:cubicBezTo>
                  <a:lnTo>
                    <a:pt x="3313270" y="2555437"/>
                  </a:lnTo>
                  <a:lnTo>
                    <a:pt x="0" y="2555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3BCC5D-34CF-C94D-4B35-8D263C8960F1}"/>
                </a:ext>
              </a:extLst>
            </p:cNvPr>
            <p:cNvSpPr txBox="1"/>
            <p:nvPr/>
          </p:nvSpPr>
          <p:spPr>
            <a:xfrm>
              <a:off x="7514306" y="1908446"/>
              <a:ext cx="187751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12 Discipline-Specific Core Courses each of 4 credits are offered throughout the programme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40C4DA-9DB9-7906-A5A3-359943DF30CE}"/>
              </a:ext>
            </a:extLst>
          </p:cNvPr>
          <p:cNvGrpSpPr/>
          <p:nvPr/>
        </p:nvGrpSpPr>
        <p:grpSpPr>
          <a:xfrm>
            <a:off x="4615747" y="2678783"/>
            <a:ext cx="1423409" cy="1554480"/>
            <a:chOff x="4615747" y="2678783"/>
            <a:chExt cx="1423409" cy="1554480"/>
          </a:xfrm>
        </p:grpSpPr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8EF0947E-0D29-6352-0DBB-85DE2ABCC4E7}"/>
                </a:ext>
              </a:extLst>
            </p:cNvPr>
            <p:cNvSpPr/>
            <p:nvPr/>
          </p:nvSpPr>
          <p:spPr>
            <a:xfrm>
              <a:off x="4615747" y="2678783"/>
              <a:ext cx="1413103" cy="1554480"/>
            </a:xfrm>
            <a:custGeom>
              <a:avLst/>
              <a:gdLst>
                <a:gd name="connsiteX0" fmla="*/ 478664 w 1413103"/>
                <a:gd name="connsiteY0" fmla="*/ 0 h 1554480"/>
                <a:gd name="connsiteX1" fmla="*/ 1413103 w 1413103"/>
                <a:gd name="connsiteY1" fmla="*/ 0 h 1554480"/>
                <a:gd name="connsiteX2" fmla="*/ 1413103 w 1413103"/>
                <a:gd name="connsiteY2" fmla="*/ 1554480 h 1554480"/>
                <a:gd name="connsiteX3" fmla="*/ 0 w 1413103"/>
                <a:gd name="connsiteY3" fmla="*/ 1554480 h 1554480"/>
                <a:gd name="connsiteX4" fmla="*/ 0 w 1413103"/>
                <a:gd name="connsiteY4" fmla="*/ 478664 h 1554480"/>
                <a:gd name="connsiteX5" fmla="*/ 478664 w 1413103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554480">
                  <a:moveTo>
                    <a:pt x="478664" y="0"/>
                  </a:moveTo>
                  <a:lnTo>
                    <a:pt x="1413103" y="0"/>
                  </a:lnTo>
                  <a:lnTo>
                    <a:pt x="1413103" y="1554480"/>
                  </a:lnTo>
                  <a:lnTo>
                    <a:pt x="0" y="1554480"/>
                  </a:lnTo>
                  <a:lnTo>
                    <a:pt x="0" y="478664"/>
                  </a:lnTo>
                  <a:cubicBezTo>
                    <a:pt x="0" y="214305"/>
                    <a:pt x="214305" y="0"/>
                    <a:pt x="478664" y="0"/>
                  </a:cubicBezTo>
                  <a:close/>
                </a:path>
              </a:pathLst>
            </a:cu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43F31D-8A24-A73B-60B2-A14F9EFD332E}"/>
                </a:ext>
              </a:extLst>
            </p:cNvPr>
            <p:cNvSpPr txBox="1"/>
            <p:nvPr/>
          </p:nvSpPr>
          <p:spPr>
            <a:xfrm>
              <a:off x="4630701" y="3107613"/>
              <a:ext cx="140845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Dissertation &amp;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Term Paper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E4C7C1-0583-CAE0-A99A-F2D58CE288BF}"/>
              </a:ext>
            </a:extLst>
          </p:cNvPr>
          <p:cNvGrpSpPr/>
          <p:nvPr/>
        </p:nvGrpSpPr>
        <p:grpSpPr>
          <a:xfrm>
            <a:off x="6047059" y="2678783"/>
            <a:ext cx="1467247" cy="1554480"/>
            <a:chOff x="6047059" y="2678783"/>
            <a:chExt cx="1467247" cy="1554480"/>
          </a:xfrm>
        </p:grpSpPr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8F1627D1-4369-0229-8880-8C7DA622D90D}"/>
                </a:ext>
              </a:extLst>
            </p:cNvPr>
            <p:cNvSpPr/>
            <p:nvPr/>
          </p:nvSpPr>
          <p:spPr>
            <a:xfrm>
              <a:off x="6101202" y="2678783"/>
              <a:ext cx="1413104" cy="1554480"/>
            </a:xfrm>
            <a:custGeom>
              <a:avLst/>
              <a:gdLst>
                <a:gd name="connsiteX0" fmla="*/ 0 w 1413104"/>
                <a:gd name="connsiteY0" fmla="*/ 0 h 1554480"/>
                <a:gd name="connsiteX1" fmla="*/ 934440 w 1413104"/>
                <a:gd name="connsiteY1" fmla="*/ 0 h 1554480"/>
                <a:gd name="connsiteX2" fmla="*/ 1413104 w 1413104"/>
                <a:gd name="connsiteY2" fmla="*/ 478664 h 1554480"/>
                <a:gd name="connsiteX3" fmla="*/ 1413104 w 1413104"/>
                <a:gd name="connsiteY3" fmla="*/ 1554480 h 1554480"/>
                <a:gd name="connsiteX4" fmla="*/ 0 w 1413104"/>
                <a:gd name="connsiteY4" fmla="*/ 1554480 h 1554480"/>
                <a:gd name="connsiteX5" fmla="*/ 0 w 1413104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554480">
                  <a:moveTo>
                    <a:pt x="0" y="0"/>
                  </a:moveTo>
                  <a:lnTo>
                    <a:pt x="934440" y="0"/>
                  </a:lnTo>
                  <a:cubicBezTo>
                    <a:pt x="1198799" y="0"/>
                    <a:pt x="1413104" y="214305"/>
                    <a:pt x="1413104" y="478664"/>
                  </a:cubicBezTo>
                  <a:lnTo>
                    <a:pt x="1413104" y="1554480"/>
                  </a:lnTo>
                  <a:lnTo>
                    <a:pt x="0" y="1554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55BB9-82C6-607E-19C8-5EACB495D167}"/>
                </a:ext>
              </a:extLst>
            </p:cNvPr>
            <p:cNvSpPr txBox="1"/>
            <p:nvPr/>
          </p:nvSpPr>
          <p:spPr>
            <a:xfrm>
              <a:off x="6047059" y="3318363"/>
              <a:ext cx="14406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Discipline Specific Core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C0219E-D6DD-E9F3-4011-50172A78E89F}"/>
              </a:ext>
            </a:extLst>
          </p:cNvPr>
          <p:cNvGrpSpPr/>
          <p:nvPr/>
        </p:nvGrpSpPr>
        <p:grpSpPr>
          <a:xfrm>
            <a:off x="5992320" y="4287861"/>
            <a:ext cx="1613111" cy="1271727"/>
            <a:chOff x="5992320" y="4287861"/>
            <a:chExt cx="1613111" cy="1271727"/>
          </a:xfrm>
        </p:grpSpPr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17EAD93-453A-1B97-640E-EF1558B71218}"/>
                </a:ext>
              </a:extLst>
            </p:cNvPr>
            <p:cNvSpPr/>
            <p:nvPr/>
          </p:nvSpPr>
          <p:spPr>
            <a:xfrm>
              <a:off x="6092324" y="4287861"/>
              <a:ext cx="1413104" cy="1271727"/>
            </a:xfrm>
            <a:custGeom>
              <a:avLst/>
              <a:gdLst>
                <a:gd name="connsiteX0" fmla="*/ 0 w 1413104"/>
                <a:gd name="connsiteY0" fmla="*/ 0 h 1271727"/>
                <a:gd name="connsiteX1" fmla="*/ 1413104 w 1413104"/>
                <a:gd name="connsiteY1" fmla="*/ 0 h 1271727"/>
                <a:gd name="connsiteX2" fmla="*/ 1413104 w 1413104"/>
                <a:gd name="connsiteY2" fmla="*/ 793063 h 1271727"/>
                <a:gd name="connsiteX3" fmla="*/ 934440 w 1413104"/>
                <a:gd name="connsiteY3" fmla="*/ 1271727 h 1271727"/>
                <a:gd name="connsiteX4" fmla="*/ 0 w 1413104"/>
                <a:gd name="connsiteY4" fmla="*/ 1271727 h 1271727"/>
                <a:gd name="connsiteX5" fmla="*/ 0 w 1413104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271727">
                  <a:moveTo>
                    <a:pt x="0" y="0"/>
                  </a:moveTo>
                  <a:lnTo>
                    <a:pt x="1413104" y="0"/>
                  </a:lnTo>
                  <a:lnTo>
                    <a:pt x="1413104" y="793063"/>
                  </a:lnTo>
                  <a:cubicBezTo>
                    <a:pt x="1413104" y="1057422"/>
                    <a:pt x="1198799" y="1271727"/>
                    <a:pt x="934440" y="1271727"/>
                  </a:cubicBezTo>
                  <a:lnTo>
                    <a:pt x="0" y="1271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FE490F-3BAC-1917-1A78-786D78357845}"/>
                </a:ext>
              </a:extLst>
            </p:cNvPr>
            <p:cNvSpPr txBox="1"/>
            <p:nvPr/>
          </p:nvSpPr>
          <p:spPr>
            <a:xfrm>
              <a:off x="5992320" y="4586111"/>
              <a:ext cx="1613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Skill Enhancement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DCA8B5-436C-970F-44E2-2FE6FD9C9CD8}"/>
              </a:ext>
            </a:extLst>
          </p:cNvPr>
          <p:cNvGrpSpPr/>
          <p:nvPr/>
        </p:nvGrpSpPr>
        <p:grpSpPr>
          <a:xfrm>
            <a:off x="4615747" y="4287861"/>
            <a:ext cx="1438957" cy="1271727"/>
            <a:chOff x="4615747" y="4287861"/>
            <a:chExt cx="1438957" cy="1271727"/>
          </a:xfrm>
        </p:grpSpPr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A9057DF-DB9B-DEA5-D041-3D0D303B53D9}"/>
                </a:ext>
              </a:extLst>
            </p:cNvPr>
            <p:cNvSpPr/>
            <p:nvPr/>
          </p:nvSpPr>
          <p:spPr>
            <a:xfrm>
              <a:off x="4615747" y="4287861"/>
              <a:ext cx="1413103" cy="1271727"/>
            </a:xfrm>
            <a:custGeom>
              <a:avLst/>
              <a:gdLst>
                <a:gd name="connsiteX0" fmla="*/ 0 w 1413103"/>
                <a:gd name="connsiteY0" fmla="*/ 0 h 1271727"/>
                <a:gd name="connsiteX1" fmla="*/ 1413103 w 1413103"/>
                <a:gd name="connsiteY1" fmla="*/ 0 h 1271727"/>
                <a:gd name="connsiteX2" fmla="*/ 1413103 w 1413103"/>
                <a:gd name="connsiteY2" fmla="*/ 1271727 h 1271727"/>
                <a:gd name="connsiteX3" fmla="*/ 478664 w 1413103"/>
                <a:gd name="connsiteY3" fmla="*/ 1271727 h 1271727"/>
                <a:gd name="connsiteX4" fmla="*/ 0 w 1413103"/>
                <a:gd name="connsiteY4" fmla="*/ 793063 h 1271727"/>
                <a:gd name="connsiteX5" fmla="*/ 0 w 1413103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271727">
                  <a:moveTo>
                    <a:pt x="0" y="0"/>
                  </a:moveTo>
                  <a:lnTo>
                    <a:pt x="1413103" y="0"/>
                  </a:lnTo>
                  <a:lnTo>
                    <a:pt x="1413103" y="1271727"/>
                  </a:lnTo>
                  <a:lnTo>
                    <a:pt x="478664" y="1271727"/>
                  </a:lnTo>
                  <a:cubicBezTo>
                    <a:pt x="214305" y="1271727"/>
                    <a:pt x="0" y="1057422"/>
                    <a:pt x="0" y="793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B5F111-B71B-53F6-0FAD-986387C70AF2}"/>
                </a:ext>
              </a:extLst>
            </p:cNvPr>
            <p:cNvSpPr txBox="1"/>
            <p:nvPr/>
          </p:nvSpPr>
          <p:spPr>
            <a:xfrm>
              <a:off x="4618741" y="4623778"/>
              <a:ext cx="1435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Generic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Electives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4CA1F-D5BA-428D-D198-4D8120D00702}"/>
              </a:ext>
            </a:extLst>
          </p:cNvPr>
          <p:cNvSpPr/>
          <p:nvPr/>
        </p:nvSpPr>
        <p:spPr>
          <a:xfrm>
            <a:off x="6023565" y="1686703"/>
            <a:ext cx="90000" cy="48738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8C5A53-9FF2-5183-5013-027C086E81D0}"/>
              </a:ext>
            </a:extLst>
          </p:cNvPr>
          <p:cNvSpPr/>
          <p:nvPr/>
        </p:nvSpPr>
        <p:spPr>
          <a:xfrm rot="16200000">
            <a:off x="6018139" y="901611"/>
            <a:ext cx="90000" cy="6696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9063F820-9ED2-F99D-D03C-B147A260FFF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78CEB-D558-507A-CC87-491FF38B9D56}"/>
              </a:ext>
            </a:extLst>
          </p:cNvPr>
          <p:cNvSpPr txBox="1"/>
          <p:nvPr/>
        </p:nvSpPr>
        <p:spPr>
          <a:xfrm>
            <a:off x="2976886" y="5215989"/>
            <a:ext cx="301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defRPr>
            </a:lvl1pPr>
          </a:lstStyle>
          <a:p>
            <a:r>
              <a:rPr lang="en-US" sz="1400" dirty="0">
                <a:latin typeface="Sitka Text" panose="02000505000000020004" pitchFamily="2" charset="0"/>
              </a:rPr>
              <a:t>Data Science,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English, Finance, Economics,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History, Human Resource Management, Marketing, Political Science, Sociology are offered.</a:t>
            </a:r>
          </a:p>
        </p:txBody>
      </p:sp>
    </p:spTree>
    <p:extLst>
      <p:ext uri="{BB962C8B-B14F-4D97-AF65-F5344CB8AC3E}">
        <p14:creationId xmlns:p14="http://schemas.microsoft.com/office/powerpoint/2010/main" val="122668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3">
            <a:extLst>
              <a:ext uri="{FF2B5EF4-FFF2-40B4-BE49-F238E27FC236}">
                <a16:creationId xmlns:a16="http://schemas.microsoft.com/office/drawing/2014/main" id="{28FC8987-3FE7-DE24-C93F-1BFC4E99FC74}"/>
              </a:ext>
            </a:extLst>
          </p:cNvPr>
          <p:cNvSpPr txBox="1">
            <a:spLocks/>
          </p:cNvSpPr>
          <p:nvPr/>
        </p:nvSpPr>
        <p:spPr>
          <a:xfrm>
            <a:off x="817559" y="190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Electives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7D75FA-1373-8FDB-BE22-E506E3C3691F}"/>
              </a:ext>
            </a:extLst>
          </p:cNvPr>
          <p:cNvSpPr txBox="1"/>
          <p:nvPr/>
        </p:nvSpPr>
        <p:spPr>
          <a:xfrm>
            <a:off x="1" y="6101260"/>
            <a:ext cx="11703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Electives we offer in M.A.(Political Science) program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6177BB29-C7DB-0917-1FA7-6DF21756E2AD}"/>
              </a:ext>
            </a:extLst>
          </p:cNvPr>
          <p:cNvSpPr/>
          <p:nvPr/>
        </p:nvSpPr>
        <p:spPr>
          <a:xfrm>
            <a:off x="2232001" y="1551746"/>
            <a:ext cx="2279938" cy="1965463"/>
          </a:xfrm>
          <a:prstGeom prst="hexagon">
            <a:avLst/>
          </a:prstGeom>
          <a:solidFill>
            <a:srgbClr val="ED49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0DBBD47-C7EE-2AFD-AA1B-E5E77B552FBA}"/>
              </a:ext>
            </a:extLst>
          </p:cNvPr>
          <p:cNvSpPr/>
          <p:nvPr/>
        </p:nvSpPr>
        <p:spPr>
          <a:xfrm>
            <a:off x="7765815" y="2505821"/>
            <a:ext cx="2279938" cy="1965463"/>
          </a:xfrm>
          <a:prstGeom prst="hexagon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80919-C698-47BA-507A-5F9655894A6B}"/>
              </a:ext>
            </a:extLst>
          </p:cNvPr>
          <p:cNvGrpSpPr/>
          <p:nvPr/>
        </p:nvGrpSpPr>
        <p:grpSpPr>
          <a:xfrm>
            <a:off x="2478563" y="1879177"/>
            <a:ext cx="1828800" cy="461665"/>
            <a:chOff x="418041" y="3441859"/>
            <a:chExt cx="1828800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3A48AF-1417-C2B2-FB8E-656C098BA5A5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Finance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17BBB3-EC86-9A9C-A024-602351B3DE00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D29E8F-7642-8E1D-980F-366814E4E574}"/>
              </a:ext>
            </a:extLst>
          </p:cNvPr>
          <p:cNvSpPr txBox="1"/>
          <p:nvPr/>
        </p:nvSpPr>
        <p:spPr>
          <a:xfrm>
            <a:off x="7706685" y="2824564"/>
            <a:ext cx="24493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69E6FF-C76E-FA01-A98A-A20FEC7E366D}"/>
              </a:ext>
            </a:extLst>
          </p:cNvPr>
          <p:cNvSpPr/>
          <p:nvPr/>
        </p:nvSpPr>
        <p:spPr>
          <a:xfrm>
            <a:off x="8035978" y="3253652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Board Of Directors with solid fill">
            <a:extLst>
              <a:ext uri="{FF2B5EF4-FFF2-40B4-BE49-F238E27FC236}">
                <a16:creationId xmlns:a16="http://schemas.microsoft.com/office/drawing/2014/main" id="{15ABA341-E6D1-D9F3-0B15-EA893AF4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2906" y="2542375"/>
            <a:ext cx="389965" cy="3899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Coins with solid fill">
            <a:extLst>
              <a:ext uri="{FF2B5EF4-FFF2-40B4-BE49-F238E27FC236}">
                <a16:creationId xmlns:a16="http://schemas.microsoft.com/office/drawing/2014/main" id="{44F0459A-9304-C7C8-DC94-EDCD02DC9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91938" y="1649313"/>
            <a:ext cx="380567" cy="3805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AA5E83F-4D31-6987-E4FB-5AFC70398706}"/>
              </a:ext>
            </a:extLst>
          </p:cNvPr>
          <p:cNvGrpSpPr/>
          <p:nvPr/>
        </p:nvGrpSpPr>
        <p:grpSpPr>
          <a:xfrm>
            <a:off x="5913092" y="1495434"/>
            <a:ext cx="2279938" cy="2005524"/>
            <a:chOff x="1267403" y="2582808"/>
            <a:chExt cx="2279938" cy="2005524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C12A796-CC9F-0BA1-FBF4-802EF8FDBF99}"/>
                </a:ext>
              </a:extLst>
            </p:cNvPr>
            <p:cNvSpPr/>
            <p:nvPr/>
          </p:nvSpPr>
          <p:spPr>
            <a:xfrm>
              <a:off x="1267403" y="2582808"/>
              <a:ext cx="2279938" cy="1965463"/>
            </a:xfrm>
            <a:prstGeom prst="hexagon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3614BA-324A-9034-259D-2A986E515127}"/>
                </a:ext>
              </a:extLst>
            </p:cNvPr>
            <p:cNvSpPr txBox="1"/>
            <p:nvPr/>
          </p:nvSpPr>
          <p:spPr>
            <a:xfrm>
              <a:off x="1652992" y="2988407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Marketing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0761B-1263-55F4-C398-A252C663EBC7}"/>
                </a:ext>
              </a:extLst>
            </p:cNvPr>
            <p:cNvSpPr/>
            <p:nvPr/>
          </p:nvSpPr>
          <p:spPr>
            <a:xfrm>
              <a:off x="1492972" y="344018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hopping cart with solid fill">
              <a:extLst>
                <a:ext uri="{FF2B5EF4-FFF2-40B4-BE49-F238E27FC236}">
                  <a16:creationId xmlns:a16="http://schemas.microsoft.com/office/drawing/2014/main" id="{1EB99783-D383-AE52-B6CC-25672049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3912" y="2611355"/>
              <a:ext cx="461665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F1AE5B-C300-A602-854A-73A8ECCB2E3E}"/>
                </a:ext>
              </a:extLst>
            </p:cNvPr>
            <p:cNvSpPr txBox="1"/>
            <p:nvPr/>
          </p:nvSpPr>
          <p:spPr>
            <a:xfrm>
              <a:off x="1428712" y="3418781"/>
              <a:ext cx="194162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Product &amp; Brand Management, Consumer Behaviour,  Digital &amp; Social Media Marketing, Customer Relationship Management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B3B418-A9DA-16E5-87F5-C24EE471AE73}"/>
              </a:ext>
            </a:extLst>
          </p:cNvPr>
          <p:cNvSpPr txBox="1"/>
          <p:nvPr/>
        </p:nvSpPr>
        <p:spPr>
          <a:xfrm>
            <a:off x="2397879" y="2336750"/>
            <a:ext cx="19806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Finance, International Financial Management, Security Analysis &amp; Portfolio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International Banking And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Forex Management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A29337-02D4-C473-CC16-F83737AFF852}"/>
              </a:ext>
            </a:extLst>
          </p:cNvPr>
          <p:cNvGrpSpPr/>
          <p:nvPr/>
        </p:nvGrpSpPr>
        <p:grpSpPr>
          <a:xfrm>
            <a:off x="5929644" y="3523762"/>
            <a:ext cx="2279938" cy="1965463"/>
            <a:chOff x="5929644" y="3523762"/>
            <a:chExt cx="2279938" cy="1965463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8CDD2ADC-D965-F454-CA43-4B4E921BCF91}"/>
                </a:ext>
              </a:extLst>
            </p:cNvPr>
            <p:cNvSpPr/>
            <p:nvPr/>
          </p:nvSpPr>
          <p:spPr>
            <a:xfrm>
              <a:off x="5929644" y="3523762"/>
              <a:ext cx="2279938" cy="1965463"/>
            </a:xfrm>
            <a:prstGeom prst="hexag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BFD23B-6D24-1F3F-2AE3-0C89C5E6C1C4}"/>
                </a:ext>
              </a:extLst>
            </p:cNvPr>
            <p:cNvGrpSpPr/>
            <p:nvPr/>
          </p:nvGrpSpPr>
          <p:grpSpPr>
            <a:xfrm>
              <a:off x="6155213" y="4057949"/>
              <a:ext cx="1828800" cy="830997"/>
              <a:chOff x="418041" y="3441859"/>
              <a:chExt cx="1828800" cy="83099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EB27F3-C332-5A9F-4FA4-A47FD44D361C}"/>
                  </a:ext>
                </a:extLst>
              </p:cNvPr>
              <p:cNvSpPr txBox="1"/>
              <p:nvPr/>
            </p:nvSpPr>
            <p:spPr>
              <a:xfrm>
                <a:off x="468649" y="3441859"/>
                <a:ext cx="16907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Data Science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072583E-B53C-8D84-E858-BAB871F96B7E}"/>
                  </a:ext>
                </a:extLst>
              </p:cNvPr>
              <p:cNvSpPr/>
              <p:nvPr/>
            </p:nvSpPr>
            <p:spPr>
              <a:xfrm>
                <a:off x="418041" y="3879359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Graphic 31" descr="Statistics outline">
              <a:extLst>
                <a:ext uri="{FF2B5EF4-FFF2-40B4-BE49-F238E27FC236}">
                  <a16:creationId xmlns:a16="http://schemas.microsoft.com/office/drawing/2014/main" id="{584C6033-CCC6-EE01-FB01-D6380735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838781" y="3640055"/>
              <a:ext cx="461665" cy="46166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890972-C4C5-9A82-DE37-56D16DDAD1EB}"/>
                </a:ext>
              </a:extLst>
            </p:cNvPr>
            <p:cNvSpPr txBox="1"/>
            <p:nvPr/>
          </p:nvSpPr>
          <p:spPr>
            <a:xfrm>
              <a:off x="6221032" y="4502229"/>
              <a:ext cx="16971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Probability and Statistics, Data Science Toolbox,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Advance Data Visualization,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Machine Learning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A16DB9-7737-3725-9B85-F0F2448A9ACD}"/>
              </a:ext>
            </a:extLst>
          </p:cNvPr>
          <p:cNvSpPr txBox="1"/>
          <p:nvPr/>
        </p:nvSpPr>
        <p:spPr>
          <a:xfrm>
            <a:off x="7926180" y="3239929"/>
            <a:ext cx="191179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Consumer Behaviour,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Marketing Management,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Finance,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Operations Management &amp;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Research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A62D8A3F-A60B-26A5-EE5A-F4D5D8AD34FE}"/>
              </a:ext>
            </a:extLst>
          </p:cNvPr>
          <p:cNvSpPr/>
          <p:nvPr/>
        </p:nvSpPr>
        <p:spPr>
          <a:xfrm>
            <a:off x="4082768" y="2544343"/>
            <a:ext cx="2279938" cy="1965463"/>
          </a:xfrm>
          <a:prstGeom prst="hexagon">
            <a:avLst/>
          </a:prstGeom>
          <a:solidFill>
            <a:srgbClr val="D41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858745-16A9-F800-7627-274CA2D8569A}"/>
              </a:ext>
            </a:extLst>
          </p:cNvPr>
          <p:cNvSpPr txBox="1"/>
          <p:nvPr/>
        </p:nvSpPr>
        <p:spPr>
          <a:xfrm>
            <a:off x="4395785" y="2872854"/>
            <a:ext cx="1719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English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0F749D-A77F-214F-2C49-A9F76FCF41F3}"/>
              </a:ext>
            </a:extLst>
          </p:cNvPr>
          <p:cNvSpPr/>
          <p:nvPr/>
        </p:nvSpPr>
        <p:spPr>
          <a:xfrm>
            <a:off x="4308336" y="3349360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Scroll with solid fill">
            <a:extLst>
              <a:ext uri="{FF2B5EF4-FFF2-40B4-BE49-F238E27FC236}">
                <a16:creationId xmlns:a16="http://schemas.microsoft.com/office/drawing/2014/main" id="{30EF8248-1E21-045E-80E1-51C8D5AE5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025649" y="2627819"/>
            <a:ext cx="394173" cy="394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242EA3EC-5098-34A0-D467-B6FD2F24520A}"/>
              </a:ext>
            </a:extLst>
          </p:cNvPr>
          <p:cNvSpPr/>
          <p:nvPr/>
        </p:nvSpPr>
        <p:spPr>
          <a:xfrm>
            <a:off x="2237377" y="3563855"/>
            <a:ext cx="2279938" cy="1965463"/>
          </a:xfrm>
          <a:prstGeom prst="hexagon">
            <a:avLst/>
          </a:prstGeom>
          <a:solidFill>
            <a:srgbClr val="029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F6A6FC-AF76-0957-7A77-CBED6587BD80}"/>
              </a:ext>
            </a:extLst>
          </p:cNvPr>
          <p:cNvGrpSpPr/>
          <p:nvPr/>
        </p:nvGrpSpPr>
        <p:grpSpPr>
          <a:xfrm>
            <a:off x="2245595" y="4045428"/>
            <a:ext cx="2330882" cy="461665"/>
            <a:chOff x="215204" y="3360214"/>
            <a:chExt cx="2330882" cy="461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2773F3-889F-3937-D345-DEEA4D1DFB69}"/>
                </a:ext>
              </a:extLst>
            </p:cNvPr>
            <p:cNvSpPr txBox="1"/>
            <p:nvPr/>
          </p:nvSpPr>
          <p:spPr>
            <a:xfrm>
              <a:off x="215204" y="3360214"/>
              <a:ext cx="2330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Human Resource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A3E911-51DF-685D-BF49-891FE7A112FE}"/>
                </a:ext>
              </a:extLst>
            </p:cNvPr>
            <p:cNvSpPr/>
            <p:nvPr/>
          </p:nvSpPr>
          <p:spPr>
            <a:xfrm>
              <a:off x="418041" y="37777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3" name="Graphic 52" descr="Cycle with people with solid fill">
            <a:extLst>
              <a:ext uri="{FF2B5EF4-FFF2-40B4-BE49-F238E27FC236}">
                <a16:creationId xmlns:a16="http://schemas.microsoft.com/office/drawing/2014/main" id="{CDDF41EB-AF95-072E-DBA0-8324420B3D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41882" y="3653883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DDA4753-FE1B-E05D-9A9D-D0171FC705C2}"/>
              </a:ext>
            </a:extLst>
          </p:cNvPr>
          <p:cNvSpPr txBox="1"/>
          <p:nvPr/>
        </p:nvSpPr>
        <p:spPr>
          <a:xfrm>
            <a:off x="2382033" y="4436550"/>
            <a:ext cx="20003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Training and Development, Industrial Relations and 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Labour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Laws, Human Resource Management, Compensation Management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A03A7EC-16DF-AD73-FC7B-CAAAE321C3C7}"/>
              </a:ext>
            </a:extLst>
          </p:cNvPr>
          <p:cNvSpPr/>
          <p:nvPr/>
        </p:nvSpPr>
        <p:spPr>
          <a:xfrm>
            <a:off x="9619772" y="3509228"/>
            <a:ext cx="2279938" cy="196546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56F9E-122D-6A06-E262-C1C618D2D724}"/>
              </a:ext>
            </a:extLst>
          </p:cNvPr>
          <p:cNvSpPr txBox="1"/>
          <p:nvPr/>
        </p:nvSpPr>
        <p:spPr>
          <a:xfrm>
            <a:off x="9966538" y="3959314"/>
            <a:ext cx="1508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Sociology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43E208-075C-251C-9A94-87DF227BA2DC}"/>
              </a:ext>
            </a:extLst>
          </p:cNvPr>
          <p:cNvSpPr/>
          <p:nvPr/>
        </p:nvSpPr>
        <p:spPr>
          <a:xfrm>
            <a:off x="9864535" y="4416289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A26130C2-7C92-E6EC-92F4-ABCAC6F9EC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603512" y="3638126"/>
            <a:ext cx="386316" cy="386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DCB12-F706-A261-742E-19F18666ED3C}"/>
              </a:ext>
            </a:extLst>
          </p:cNvPr>
          <p:cNvSpPr txBox="1"/>
          <p:nvPr/>
        </p:nvSpPr>
        <p:spPr>
          <a:xfrm>
            <a:off x="9931324" y="4454226"/>
            <a:ext cx="16568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Fundamentals of Sociology, Globalization &amp; Society, Gender &amp; Society, Sociology of Health</a:t>
            </a: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47DEE329-76BD-7BDE-05A2-D5FFCD52E375}"/>
              </a:ext>
            </a:extLst>
          </p:cNvPr>
          <p:cNvSpPr/>
          <p:nvPr/>
        </p:nvSpPr>
        <p:spPr>
          <a:xfrm>
            <a:off x="9603662" y="1495434"/>
            <a:ext cx="2279938" cy="1965463"/>
          </a:xfrm>
          <a:prstGeom prst="hexagon">
            <a:avLst/>
          </a:prstGeom>
          <a:solidFill>
            <a:srgbClr val="E97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EA43FC-DDEF-71F7-D397-46353774E64C}"/>
              </a:ext>
            </a:extLst>
          </p:cNvPr>
          <p:cNvSpPr txBox="1"/>
          <p:nvPr/>
        </p:nvSpPr>
        <p:spPr>
          <a:xfrm>
            <a:off x="9755492" y="1964565"/>
            <a:ext cx="2076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History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215C11-3D7D-8437-F8E0-834FAF86AD98}"/>
              </a:ext>
            </a:extLst>
          </p:cNvPr>
          <p:cNvSpPr/>
          <p:nvPr/>
        </p:nvSpPr>
        <p:spPr>
          <a:xfrm>
            <a:off x="9880175" y="2397480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3F283F6-AAAE-11A2-1068-9824D20E42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557255" y="1582048"/>
            <a:ext cx="382517" cy="382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E5FFD17-8610-BED7-FF9F-81B8594C9048}"/>
              </a:ext>
            </a:extLst>
          </p:cNvPr>
          <p:cNvSpPr txBox="1"/>
          <p:nvPr/>
        </p:nvSpPr>
        <p:spPr>
          <a:xfrm>
            <a:off x="9898837" y="2455629"/>
            <a:ext cx="1701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upto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AD 650,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from 650 – 1200 AD,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Women in Indian History,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Twentieth Century World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D39AF6-4F49-59E0-04C8-2314EAA22FBC}"/>
              </a:ext>
            </a:extLst>
          </p:cNvPr>
          <p:cNvGrpSpPr/>
          <p:nvPr/>
        </p:nvGrpSpPr>
        <p:grpSpPr>
          <a:xfrm>
            <a:off x="292290" y="2569871"/>
            <a:ext cx="2493782" cy="2032261"/>
            <a:chOff x="-801602" y="2534974"/>
            <a:chExt cx="2493782" cy="2032261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E617A72F-89BA-87A4-23E8-11FB25554723}"/>
                </a:ext>
              </a:extLst>
            </p:cNvPr>
            <p:cNvSpPr/>
            <p:nvPr/>
          </p:nvSpPr>
          <p:spPr>
            <a:xfrm>
              <a:off x="-693139" y="2534974"/>
              <a:ext cx="2276856" cy="1965960"/>
            </a:xfrm>
            <a:prstGeom prst="hexagon">
              <a:avLst/>
            </a:prstGeom>
            <a:solidFill>
              <a:srgbClr val="F26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48E677-6BB8-49F5-94AF-887AAE34AE6D}"/>
                </a:ext>
              </a:extLst>
            </p:cNvPr>
            <p:cNvGrpSpPr/>
            <p:nvPr/>
          </p:nvGrpSpPr>
          <p:grpSpPr>
            <a:xfrm>
              <a:off x="-801602" y="2867634"/>
              <a:ext cx="2493782" cy="453076"/>
              <a:chOff x="215204" y="3189574"/>
              <a:chExt cx="2330882" cy="4234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751E8A-6304-9C40-CA39-45C0E381C15F}"/>
                  </a:ext>
                </a:extLst>
              </p:cNvPr>
              <p:cNvSpPr txBox="1"/>
              <p:nvPr/>
            </p:nvSpPr>
            <p:spPr>
              <a:xfrm>
                <a:off x="215204" y="3189574"/>
                <a:ext cx="2330882" cy="410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Economics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930891-137F-80A4-5723-657D15BC5C31}"/>
                  </a:ext>
                </a:extLst>
              </p:cNvPr>
              <p:cNvSpPr/>
              <p:nvPr/>
            </p:nvSpPr>
            <p:spPr>
              <a:xfrm>
                <a:off x="459588" y="3613054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Supply And Demand with solid fill">
              <a:extLst>
                <a:ext uri="{FF2B5EF4-FFF2-40B4-BE49-F238E27FC236}">
                  <a16:creationId xmlns:a16="http://schemas.microsoft.com/office/drawing/2014/main" id="{B26C1D9F-3F4D-7EB5-49FE-9CE0FB956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62813" y="2582359"/>
              <a:ext cx="382026" cy="38202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03836-0A06-0AD3-5556-673F7CF5A6D1}"/>
                </a:ext>
              </a:extLst>
            </p:cNvPr>
            <p:cNvSpPr txBox="1"/>
            <p:nvPr/>
          </p:nvSpPr>
          <p:spPr>
            <a:xfrm>
              <a:off x="-518781" y="3274573"/>
              <a:ext cx="1937859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International Organization &amp; Regional Cooperation in Ade, Economics of Education &amp; Health, Comparative Development Models, International Capital Markets &amp; Finance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0E8DA6F-9B1F-3092-4869-881B9A9DDFC8}"/>
              </a:ext>
            </a:extLst>
          </p:cNvPr>
          <p:cNvSpPr txBox="1"/>
          <p:nvPr/>
        </p:nvSpPr>
        <p:spPr>
          <a:xfrm>
            <a:off x="4221326" y="3365854"/>
            <a:ext cx="1998844" cy="109260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Academic English, 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Introduction to the Study of Language, Post-Independence Indian Literature,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Postcolonial Literature &amp; Cultural Studies</a:t>
            </a:r>
          </a:p>
        </p:txBody>
      </p:sp>
    </p:spTree>
    <p:extLst>
      <p:ext uri="{BB962C8B-B14F-4D97-AF65-F5344CB8AC3E}">
        <p14:creationId xmlns:p14="http://schemas.microsoft.com/office/powerpoint/2010/main" val="3939620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M.A.(Political Science)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7D63B-BEC7-FD5D-3884-8DA5E30AB7F2}"/>
              </a:ext>
            </a:extLst>
          </p:cNvPr>
          <p:cNvGrpSpPr/>
          <p:nvPr/>
        </p:nvGrpSpPr>
        <p:grpSpPr>
          <a:xfrm>
            <a:off x="295505" y="1872341"/>
            <a:ext cx="3136945" cy="3485424"/>
            <a:chOff x="355960" y="2971800"/>
            <a:chExt cx="2901943" cy="3224314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68012FB2-0BB7-AA58-DAF9-DB0D9A56D1CA}"/>
                </a:ext>
              </a:extLst>
            </p:cNvPr>
            <p:cNvSpPr/>
            <p:nvPr/>
          </p:nvSpPr>
          <p:spPr>
            <a:xfrm rot="18973752" flipV="1">
              <a:off x="495833" y="3244575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9B460B0D-1FDD-678D-1722-E4EB4CEDCC8D}"/>
                </a:ext>
              </a:extLst>
            </p:cNvPr>
            <p:cNvSpPr/>
            <p:nvPr/>
          </p:nvSpPr>
          <p:spPr>
            <a:xfrm>
              <a:off x="692949" y="2971800"/>
              <a:ext cx="256032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538B1E7C-D689-5BEC-FC68-1D2F900B502F}"/>
                </a:ext>
              </a:extLst>
            </p:cNvPr>
            <p:cNvSpPr/>
            <p:nvPr/>
          </p:nvSpPr>
          <p:spPr>
            <a:xfrm rot="19003292">
              <a:off x="355960" y="3006617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BDD8F2-226A-79C9-1E5F-736AFF52C4C6}"/>
                </a:ext>
              </a:extLst>
            </p:cNvPr>
            <p:cNvSpPr txBox="1"/>
            <p:nvPr/>
          </p:nvSpPr>
          <p:spPr>
            <a:xfrm rot="19130256">
              <a:off x="506991" y="2983243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E9445-1E4F-7007-0A4D-6F7CFA71FB3F}"/>
                </a:ext>
              </a:extLst>
            </p:cNvPr>
            <p:cNvSpPr txBox="1"/>
            <p:nvPr/>
          </p:nvSpPr>
          <p:spPr>
            <a:xfrm>
              <a:off x="807317" y="3291973"/>
              <a:ext cx="2450586" cy="2904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International Relations-Theory &amp; Practice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Political Theory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Political Institutions In India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Sitka Text" panose="02000505000000020004" pitchFamily="2" charset="0"/>
                </a:rPr>
                <a:t>Fundamentals of Research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Information Technology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D3FAA9-EFDA-1113-F5FE-B923D44219ED}"/>
              </a:ext>
            </a:extLst>
          </p:cNvPr>
          <p:cNvGrpSpPr/>
          <p:nvPr/>
        </p:nvGrpSpPr>
        <p:grpSpPr>
          <a:xfrm>
            <a:off x="3377120" y="1869580"/>
            <a:ext cx="2855893" cy="3441738"/>
            <a:chOff x="3510917" y="2969246"/>
            <a:chExt cx="2641945" cy="3183903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4BB273B1-9330-8A28-926F-C4FC0E2C7215}"/>
                </a:ext>
              </a:extLst>
            </p:cNvPr>
            <p:cNvSpPr/>
            <p:nvPr/>
          </p:nvSpPr>
          <p:spPr>
            <a:xfrm rot="18973752" flipV="1">
              <a:off x="3655538" y="3246329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3E109F7-6795-4716-02E7-F4179A0612A7}"/>
                </a:ext>
              </a:extLst>
            </p:cNvPr>
            <p:cNvSpPr/>
            <p:nvPr/>
          </p:nvSpPr>
          <p:spPr>
            <a:xfrm>
              <a:off x="3866862" y="2971798"/>
              <a:ext cx="2286000" cy="3181351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DC170-E54D-7F36-72FF-7166BAD0E695}"/>
                </a:ext>
              </a:extLst>
            </p:cNvPr>
            <p:cNvSpPr txBox="1"/>
            <p:nvPr/>
          </p:nvSpPr>
          <p:spPr>
            <a:xfrm>
              <a:off x="3973047" y="3320663"/>
              <a:ext cx="2179814" cy="2391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7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800" dirty="0"/>
                <a:t>Indian Political Thought</a:t>
              </a:r>
            </a:p>
            <a:p>
              <a:r>
                <a:rPr lang="en-US" sz="1800" dirty="0"/>
                <a:t>Public Policy &amp; Governance in India</a:t>
              </a:r>
            </a:p>
            <a:p>
              <a:r>
                <a:rPr lang="en-US" sz="1800" dirty="0"/>
                <a:t>Diplomacy in the Modern World</a:t>
              </a:r>
            </a:p>
            <a:p>
              <a:r>
                <a:rPr lang="en-US" sz="1800" dirty="0"/>
                <a:t>Generic Elective I</a:t>
              </a:r>
            </a:p>
            <a:p>
              <a:r>
                <a:rPr lang="en-US" sz="1800" dirty="0"/>
                <a:t>Teaching Aptitude</a:t>
              </a: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1FABBA00-8145-F630-9ABF-B790F150ED04}"/>
                </a:ext>
              </a:extLst>
            </p:cNvPr>
            <p:cNvSpPr/>
            <p:nvPr/>
          </p:nvSpPr>
          <p:spPr>
            <a:xfrm rot="19003292">
              <a:off x="3510917" y="3006619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7DACD-A9CF-0619-F9E1-42F81282A337}"/>
                </a:ext>
              </a:extLst>
            </p:cNvPr>
            <p:cNvSpPr txBox="1"/>
            <p:nvPr/>
          </p:nvSpPr>
          <p:spPr>
            <a:xfrm rot="19130256">
              <a:off x="3661947" y="296924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EF4A59-8D9A-FEC7-C716-3CB92AB743AA}"/>
              </a:ext>
            </a:extLst>
          </p:cNvPr>
          <p:cNvGrpSpPr/>
          <p:nvPr/>
        </p:nvGrpSpPr>
        <p:grpSpPr>
          <a:xfrm>
            <a:off x="6182693" y="1872341"/>
            <a:ext cx="2901387" cy="3438979"/>
            <a:chOff x="6330115" y="2971800"/>
            <a:chExt cx="2684031" cy="3181350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D2CDB2A2-6D76-061C-90AE-948236856A9A}"/>
                </a:ext>
              </a:extLst>
            </p:cNvPr>
            <p:cNvSpPr/>
            <p:nvPr/>
          </p:nvSpPr>
          <p:spPr>
            <a:xfrm rot="18973752" flipV="1">
              <a:off x="6469988" y="3243279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9A0F7DF8-2658-9C8B-DA51-E5D6E7D2EE7C}"/>
                </a:ext>
              </a:extLst>
            </p:cNvPr>
            <p:cNvSpPr/>
            <p:nvPr/>
          </p:nvSpPr>
          <p:spPr>
            <a:xfrm>
              <a:off x="6669830" y="2971800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E2FF0-BB10-3032-3F6D-09014DB49FF0}"/>
                </a:ext>
              </a:extLst>
            </p:cNvPr>
            <p:cNvSpPr txBox="1"/>
            <p:nvPr/>
          </p:nvSpPr>
          <p:spPr>
            <a:xfrm>
              <a:off x="6728147" y="3320526"/>
              <a:ext cx="2285999" cy="2647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800" dirty="0"/>
                <a:t>Comparative Political Analysis </a:t>
              </a:r>
            </a:p>
            <a:p>
              <a:r>
                <a:rPr lang="en-US" sz="1800" dirty="0"/>
                <a:t>India's Foreign Policy</a:t>
              </a:r>
            </a:p>
            <a:p>
              <a:r>
                <a:rPr lang="en-US" sz="1800" dirty="0"/>
                <a:t>Peace &amp; Conflict Resolution</a:t>
              </a:r>
            </a:p>
            <a:p>
              <a:r>
                <a:rPr lang="en-US" sz="1800" dirty="0"/>
                <a:t>Generic Elective II</a:t>
              </a:r>
            </a:p>
            <a:p>
              <a:r>
                <a:rPr lang="en-US" sz="1800" dirty="0"/>
                <a:t>Term Paper or a course from GE basket</a:t>
              </a:r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68BBBEC6-3521-07BC-2D3B-4AF35916DF28}"/>
                </a:ext>
              </a:extLst>
            </p:cNvPr>
            <p:cNvSpPr/>
            <p:nvPr/>
          </p:nvSpPr>
          <p:spPr>
            <a:xfrm rot="19003292">
              <a:off x="6330115" y="3005321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D7446-244A-0E35-08BC-3481D9FE8FD9}"/>
                </a:ext>
              </a:extLst>
            </p:cNvPr>
            <p:cNvSpPr txBox="1"/>
            <p:nvPr/>
          </p:nvSpPr>
          <p:spPr>
            <a:xfrm rot="19130256">
              <a:off x="6481146" y="2981947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38763B-19C6-3541-259B-D62B7FF3CD79}"/>
              </a:ext>
            </a:extLst>
          </p:cNvPr>
          <p:cNvGrpSpPr/>
          <p:nvPr/>
        </p:nvGrpSpPr>
        <p:grpSpPr>
          <a:xfrm>
            <a:off x="8970719" y="1868668"/>
            <a:ext cx="2838870" cy="3442651"/>
            <a:chOff x="9139304" y="2968402"/>
            <a:chExt cx="2626198" cy="3184747"/>
          </a:xfrm>
        </p:grpSpPr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13F32B9F-2DF7-9D3F-D2D0-B50FAC8616A9}"/>
                </a:ext>
              </a:extLst>
            </p:cNvPr>
            <p:cNvSpPr/>
            <p:nvPr/>
          </p:nvSpPr>
          <p:spPr>
            <a:xfrm rot="18973752" flipV="1">
              <a:off x="9283925" y="3245485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ounded Rectangle 24">
              <a:extLst>
                <a:ext uri="{FF2B5EF4-FFF2-40B4-BE49-F238E27FC236}">
                  <a16:creationId xmlns:a16="http://schemas.microsoft.com/office/drawing/2014/main" id="{56F2DFA4-7A5D-93FA-FBBA-25CC6A29EA50}"/>
                </a:ext>
              </a:extLst>
            </p:cNvPr>
            <p:cNvSpPr/>
            <p:nvPr/>
          </p:nvSpPr>
          <p:spPr>
            <a:xfrm>
              <a:off x="9472799" y="2971799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1C6BA598-C3B8-B588-2194-2C98703C524E}"/>
                </a:ext>
              </a:extLst>
            </p:cNvPr>
            <p:cNvSpPr/>
            <p:nvPr/>
          </p:nvSpPr>
          <p:spPr>
            <a:xfrm rot="19003292">
              <a:off x="9139304" y="3005775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BE95AB-DAE5-4038-9CF7-C450EAE1342B}"/>
                </a:ext>
              </a:extLst>
            </p:cNvPr>
            <p:cNvSpPr txBox="1"/>
            <p:nvPr/>
          </p:nvSpPr>
          <p:spPr>
            <a:xfrm rot="19130256">
              <a:off x="9290334" y="2968402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15C853-4DDB-A6EF-0A4D-4E3845D535FF}"/>
                </a:ext>
              </a:extLst>
            </p:cNvPr>
            <p:cNvSpPr txBox="1"/>
            <p:nvPr/>
          </p:nvSpPr>
          <p:spPr>
            <a:xfrm>
              <a:off x="9585688" y="3345680"/>
              <a:ext cx="2179814" cy="239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800" dirty="0"/>
                <a:t>Political Processes In India</a:t>
              </a:r>
            </a:p>
            <a:p>
              <a:r>
                <a:rPr lang="en-US" sz="1800" dirty="0"/>
                <a:t>Generic Elective II</a:t>
              </a:r>
            </a:p>
            <a:p>
              <a:r>
                <a:rPr lang="en-US" sz="1800" dirty="0"/>
                <a:t>Generic Elective II</a:t>
              </a:r>
            </a:p>
            <a:p>
              <a:r>
                <a:rPr lang="en-US" sz="1800" dirty="0"/>
                <a:t>Dissertation or two courses from GE basket</a:t>
              </a:r>
            </a:p>
            <a:p>
              <a:pPr marL="0" indent="0">
                <a:buNone/>
              </a:pPr>
              <a:endParaRPr lang="en-US" sz="1800" dirty="0"/>
            </a:p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623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82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M.A.(Political Science)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 years (4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194355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15475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Enrolment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2 years, offering flexible fees starting at INR 15475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823E7C-7FC0-DF9E-43E9-717EA70CAC79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25606659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27E3FF-4645-14A4-860C-12408EE49924}"/>
              </a:ext>
            </a:extLst>
          </p:cNvPr>
          <p:cNvGrpSpPr/>
          <p:nvPr/>
        </p:nvGrpSpPr>
        <p:grpSpPr>
          <a:xfrm rot="5400000">
            <a:off x="2667000" y="-2304346"/>
            <a:ext cx="6858000" cy="11466692"/>
            <a:chOff x="0" y="430218"/>
            <a:chExt cx="12192000" cy="5997564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3023A7-689C-0583-3894-7D25593965CA}"/>
                </a:ext>
              </a:extLst>
            </p:cNvPr>
            <p:cNvSpPr/>
            <p:nvPr/>
          </p:nvSpPr>
          <p:spPr>
            <a:xfrm>
              <a:off x="0" y="43021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447AB5-F1F3-D463-B6CC-A1F78D03589D}"/>
                </a:ext>
              </a:extLst>
            </p:cNvPr>
            <p:cNvSpPr/>
            <p:nvPr/>
          </p:nvSpPr>
          <p:spPr>
            <a:xfrm>
              <a:off x="0" y="113602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58B1-0850-0736-DDE2-05E26C1E09F5}"/>
                </a:ext>
              </a:extLst>
            </p:cNvPr>
            <p:cNvSpPr/>
            <p:nvPr/>
          </p:nvSpPr>
          <p:spPr>
            <a:xfrm>
              <a:off x="0" y="1841824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B9F296-DC13-5384-F86B-F54B90502CF7}"/>
                </a:ext>
              </a:extLst>
            </p:cNvPr>
            <p:cNvSpPr/>
            <p:nvPr/>
          </p:nvSpPr>
          <p:spPr>
            <a:xfrm>
              <a:off x="0" y="2547627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03A9B-0008-7182-F13F-B5354724501F}"/>
                </a:ext>
              </a:extLst>
            </p:cNvPr>
            <p:cNvSpPr/>
            <p:nvPr/>
          </p:nvSpPr>
          <p:spPr>
            <a:xfrm>
              <a:off x="0" y="3253429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F851556-AAFE-6C7D-F506-3D6BA598C554}"/>
                </a:ext>
              </a:extLst>
            </p:cNvPr>
            <p:cNvSpPr/>
            <p:nvPr/>
          </p:nvSpPr>
          <p:spPr>
            <a:xfrm>
              <a:off x="0" y="3959231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D2586B-663E-35E3-99DE-59D0D7BD71D7}"/>
                </a:ext>
              </a:extLst>
            </p:cNvPr>
            <p:cNvSpPr/>
            <p:nvPr/>
          </p:nvSpPr>
          <p:spPr>
            <a:xfrm>
              <a:off x="0" y="4665033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DB982-2145-23B2-9159-7D511E679E9F}"/>
                </a:ext>
              </a:extLst>
            </p:cNvPr>
            <p:cNvSpPr/>
            <p:nvPr/>
          </p:nvSpPr>
          <p:spPr>
            <a:xfrm>
              <a:off x="0" y="5370836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4CE63-CBEF-5D81-089A-485398F9959A}"/>
                </a:ext>
              </a:extLst>
            </p:cNvPr>
            <p:cNvSpPr/>
            <p:nvPr/>
          </p:nvSpPr>
          <p:spPr>
            <a:xfrm>
              <a:off x="0" y="6076638"/>
              <a:ext cx="12192000" cy="351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2748B-044C-0A33-CE6B-E83DF31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Master of Arts in Sociology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CDEDF-E264-6946-853E-3D55AC19ECA2}"/>
              </a:ext>
            </a:extLst>
          </p:cNvPr>
          <p:cNvSpPr txBox="1"/>
          <p:nvPr/>
        </p:nvSpPr>
        <p:spPr>
          <a:xfrm>
            <a:off x="5248124" y="4380604"/>
            <a:ext cx="33882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An online degree to understand the evolution &amp; complexities of society which is of much</a:t>
            </a:r>
          </a:p>
          <a:p>
            <a:pPr marL="0" indent="0">
              <a:buNone/>
            </a:pP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interest in social planners &amp; businesses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E9EE6-4CD6-9116-D353-ADB735C8ACF2}"/>
              </a:ext>
            </a:extLst>
          </p:cNvPr>
          <p:cNvGrpSpPr/>
          <p:nvPr/>
        </p:nvGrpSpPr>
        <p:grpSpPr>
          <a:xfrm>
            <a:off x="202076" y="3652616"/>
            <a:ext cx="3569134" cy="1050158"/>
            <a:chOff x="-148815" y="4181293"/>
            <a:chExt cx="3569134" cy="105015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51CDC1-5AA6-FABC-22C3-D957BCD89A1E}"/>
                </a:ext>
              </a:extLst>
            </p:cNvPr>
            <p:cNvSpPr txBox="1"/>
            <p:nvPr/>
          </p:nvSpPr>
          <p:spPr>
            <a:xfrm>
              <a:off x="-148815" y="4181293"/>
              <a:ext cx="24910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Leadership and Team spirit 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591827C-BB87-E936-1C1F-65CCC548DF92}"/>
                </a:ext>
              </a:extLst>
            </p:cNvPr>
            <p:cNvGrpSpPr/>
            <p:nvPr/>
          </p:nvGrpSpPr>
          <p:grpSpPr>
            <a:xfrm>
              <a:off x="2408377" y="4421344"/>
              <a:ext cx="1011942" cy="810107"/>
              <a:chOff x="3234403" y="3082003"/>
              <a:chExt cx="1011942" cy="810107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205F0C2-AECA-D088-DBEF-9FCC1DAE2D31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F1F4EC-723F-176E-2C14-2D381F2ABE8F}"/>
                  </a:ext>
                </a:extLst>
              </p:cNvPr>
              <p:cNvSpPr/>
              <p:nvPr/>
            </p:nvSpPr>
            <p:spPr>
              <a:xfrm>
                <a:off x="3730260" y="3376025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3AEC3E1-1291-644A-3F07-14CDF59C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48B29-8A95-F537-CB2E-7578152912CE}"/>
              </a:ext>
            </a:extLst>
          </p:cNvPr>
          <p:cNvGrpSpPr/>
          <p:nvPr/>
        </p:nvGrpSpPr>
        <p:grpSpPr>
          <a:xfrm>
            <a:off x="202076" y="5136418"/>
            <a:ext cx="2868783" cy="819406"/>
            <a:chOff x="143082" y="5519879"/>
            <a:chExt cx="2868783" cy="8194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0D3230-ABF0-DED2-FFD6-FFD01C46AF95}"/>
                </a:ext>
              </a:extLst>
            </p:cNvPr>
            <p:cNvGrpSpPr/>
            <p:nvPr/>
          </p:nvGrpSpPr>
          <p:grpSpPr>
            <a:xfrm>
              <a:off x="1984565" y="5645291"/>
              <a:ext cx="1027300" cy="693994"/>
              <a:chOff x="2056193" y="5017679"/>
              <a:chExt cx="1027300" cy="69399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23C34D-A061-ECCE-3A63-D13528B2351B}"/>
                  </a:ext>
                </a:extLst>
              </p:cNvPr>
              <p:cNvSpPr/>
              <p:nvPr/>
            </p:nvSpPr>
            <p:spPr>
              <a:xfrm>
                <a:off x="2056193" y="501767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A06CB1C-D410-757E-78F1-AC275641A136}"/>
                  </a:ext>
                </a:extLst>
              </p:cNvPr>
              <p:cNvSpPr/>
              <p:nvPr/>
            </p:nvSpPr>
            <p:spPr>
              <a:xfrm>
                <a:off x="2567408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6BB79D20-0DA9-F59A-AF0C-82C39313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8876" y="524036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19B19E-F387-FB50-0657-8994C5ABFA39}"/>
                </a:ext>
              </a:extLst>
            </p:cNvPr>
            <p:cNvSpPr txBox="1"/>
            <p:nvPr/>
          </p:nvSpPr>
          <p:spPr>
            <a:xfrm>
              <a:off x="143082" y="5519879"/>
              <a:ext cx="17576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Critical Thinking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18269F-EDE8-9B86-6821-1416CEA0EC99}"/>
              </a:ext>
            </a:extLst>
          </p:cNvPr>
          <p:cNvGrpSpPr/>
          <p:nvPr/>
        </p:nvGrpSpPr>
        <p:grpSpPr>
          <a:xfrm>
            <a:off x="1916517" y="2527086"/>
            <a:ext cx="2888816" cy="1473492"/>
            <a:chOff x="1018228" y="2981528"/>
            <a:chExt cx="2888816" cy="147349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7D4D4B-75BD-34A2-C983-CD81C5DCA2AC}"/>
                </a:ext>
              </a:extLst>
            </p:cNvPr>
            <p:cNvGrpSpPr/>
            <p:nvPr/>
          </p:nvGrpSpPr>
          <p:grpSpPr>
            <a:xfrm>
              <a:off x="3014844" y="3493420"/>
              <a:ext cx="892200" cy="961600"/>
              <a:chOff x="3234403" y="3082003"/>
              <a:chExt cx="892200" cy="9616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7C79CD-0B83-ED84-C0B9-12282A5EFFEA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F108478-DFB6-AAB8-697E-18D6B157D3BE}"/>
                  </a:ext>
                </a:extLst>
              </p:cNvPr>
              <p:cNvSpPr/>
              <p:nvPr/>
            </p:nvSpPr>
            <p:spPr>
              <a:xfrm>
                <a:off x="3610518" y="352751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7E406A-E1F0-1516-B893-0542B107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7A718-9901-936E-D816-E14AF03FDFB0}"/>
                </a:ext>
              </a:extLst>
            </p:cNvPr>
            <p:cNvSpPr txBox="1"/>
            <p:nvPr/>
          </p:nvSpPr>
          <p:spPr>
            <a:xfrm>
              <a:off x="1018228" y="2981528"/>
              <a:ext cx="19928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Ethics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2CF730-0307-76EC-158F-E43C21A23489}"/>
              </a:ext>
            </a:extLst>
          </p:cNvPr>
          <p:cNvGrpSpPr/>
          <p:nvPr/>
        </p:nvGrpSpPr>
        <p:grpSpPr>
          <a:xfrm>
            <a:off x="4852848" y="1977276"/>
            <a:ext cx="1853014" cy="1620576"/>
            <a:chOff x="3544971" y="2070551"/>
            <a:chExt cx="1853014" cy="162057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2FD0A-34FE-7D0B-8D25-5A23FAB32157}"/>
                </a:ext>
              </a:extLst>
            </p:cNvPr>
            <p:cNvGrpSpPr/>
            <p:nvPr/>
          </p:nvGrpSpPr>
          <p:grpSpPr>
            <a:xfrm>
              <a:off x="4124481" y="2667841"/>
              <a:ext cx="734358" cy="1023286"/>
              <a:chOff x="3234403" y="3082003"/>
              <a:chExt cx="734358" cy="102328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4ECF098-8AB8-F2D9-B3CC-A5C785FEA4B2}"/>
                  </a:ext>
                </a:extLst>
              </p:cNvPr>
              <p:cNvSpPr/>
              <p:nvPr/>
            </p:nvSpPr>
            <p:spPr>
              <a:xfrm>
                <a:off x="3234403" y="3082003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D16B479-0DE6-5FC3-1F88-9C9CD1305ACC}"/>
                  </a:ext>
                </a:extLst>
              </p:cNvPr>
              <p:cNvSpPr/>
              <p:nvPr/>
            </p:nvSpPr>
            <p:spPr>
              <a:xfrm>
                <a:off x="3452676" y="3589204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3643537-063D-2DF4-6EF1-0AA6FAE2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57085" y="3304685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7E073B-B8ED-CA2F-A225-D7414AC5D8F2}"/>
                </a:ext>
              </a:extLst>
            </p:cNvPr>
            <p:cNvSpPr txBox="1"/>
            <p:nvPr/>
          </p:nvSpPr>
          <p:spPr>
            <a:xfrm>
              <a:off x="3544971" y="2070551"/>
              <a:ext cx="18530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Research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4C12E4-C7D0-E625-B99B-DE817406DACF}"/>
              </a:ext>
            </a:extLst>
          </p:cNvPr>
          <p:cNvGrpSpPr/>
          <p:nvPr/>
        </p:nvGrpSpPr>
        <p:grpSpPr>
          <a:xfrm>
            <a:off x="8977537" y="5000232"/>
            <a:ext cx="3146849" cy="1061398"/>
            <a:chOff x="9036219" y="5401216"/>
            <a:chExt cx="3146849" cy="106139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BE0AF7B-ACA6-80E0-DFB7-B1E21ED7AD5B}"/>
                </a:ext>
              </a:extLst>
            </p:cNvPr>
            <p:cNvGrpSpPr/>
            <p:nvPr/>
          </p:nvGrpSpPr>
          <p:grpSpPr>
            <a:xfrm>
              <a:off x="9036219" y="5739591"/>
              <a:ext cx="1085357" cy="723023"/>
              <a:chOff x="9108507" y="4988650"/>
              <a:chExt cx="1085357" cy="72302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4958155-91DD-9D23-8DFA-876D20F9159B}"/>
                  </a:ext>
                </a:extLst>
              </p:cNvPr>
              <p:cNvSpPr/>
              <p:nvPr/>
            </p:nvSpPr>
            <p:spPr>
              <a:xfrm>
                <a:off x="9499870" y="4988650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EFF389A-7E1F-8C3B-A489-58587460A003}"/>
                  </a:ext>
                </a:extLst>
              </p:cNvPr>
              <p:cNvSpPr/>
              <p:nvPr/>
            </p:nvSpPr>
            <p:spPr>
              <a:xfrm>
                <a:off x="9108507" y="5195588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86BAAD10-1FE9-90A2-BFBF-A70E6CDDF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22552" y="5211332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130484-70C5-A160-B54C-614CF9AFB2E9}"/>
                </a:ext>
              </a:extLst>
            </p:cNvPr>
            <p:cNvSpPr txBox="1"/>
            <p:nvPr/>
          </p:nvSpPr>
          <p:spPr>
            <a:xfrm>
              <a:off x="9929522" y="5401216"/>
              <a:ext cx="22535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Sustainability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DB5292F-0DFD-A248-A9C5-FA9572D5A60A}"/>
              </a:ext>
            </a:extLst>
          </p:cNvPr>
          <p:cNvGrpSpPr/>
          <p:nvPr/>
        </p:nvGrpSpPr>
        <p:grpSpPr>
          <a:xfrm>
            <a:off x="8378333" y="3802670"/>
            <a:ext cx="3214953" cy="1089316"/>
            <a:chOff x="7870762" y="3094512"/>
            <a:chExt cx="3214953" cy="108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8BEBF84-ED74-7F7B-9125-8954D11BC973}"/>
                </a:ext>
              </a:extLst>
            </p:cNvPr>
            <p:cNvGrpSpPr/>
            <p:nvPr/>
          </p:nvGrpSpPr>
          <p:grpSpPr>
            <a:xfrm>
              <a:off x="7870762" y="3350136"/>
              <a:ext cx="1040970" cy="833692"/>
              <a:chOff x="7945655" y="2942305"/>
              <a:chExt cx="1040970" cy="83369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02ED027-81FB-C58B-BBE1-CEEC5B22F1A8}"/>
                  </a:ext>
                </a:extLst>
              </p:cNvPr>
              <p:cNvSpPr/>
              <p:nvPr/>
            </p:nvSpPr>
            <p:spPr>
              <a:xfrm>
                <a:off x="8292631" y="2942305"/>
                <a:ext cx="693994" cy="693994"/>
              </a:xfrm>
              <a:prstGeom prst="ellipse">
                <a:avLst/>
              </a:prstGeom>
              <a:solidFill>
                <a:srgbClr val="634C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65FE3B-2838-57DA-0196-D183EBE0C474}"/>
                  </a:ext>
                </a:extLst>
              </p:cNvPr>
              <p:cNvSpPr/>
              <p:nvPr/>
            </p:nvSpPr>
            <p:spPr>
              <a:xfrm>
                <a:off x="7945655" y="3259912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2B606DC5-BD11-FA85-BF4D-EBCCF8CEC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15313" y="3145937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A6D282-D6AD-C445-DF84-EFAA140D51BF}"/>
                </a:ext>
              </a:extLst>
            </p:cNvPr>
            <p:cNvSpPr txBox="1"/>
            <p:nvPr/>
          </p:nvSpPr>
          <p:spPr>
            <a:xfrm>
              <a:off x="9039908" y="3094512"/>
              <a:ext cx="204580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Social Engineering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DE6F24-7C14-E566-C3D5-7C5291C8D19D}"/>
              </a:ext>
            </a:extLst>
          </p:cNvPr>
          <p:cNvGrpSpPr/>
          <p:nvPr/>
        </p:nvGrpSpPr>
        <p:grpSpPr>
          <a:xfrm>
            <a:off x="7418497" y="2578397"/>
            <a:ext cx="3211403" cy="1488152"/>
            <a:chOff x="6857645" y="2035277"/>
            <a:chExt cx="3211403" cy="148815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F32F96C-5583-DD54-4CA6-0FD533C386CD}"/>
                </a:ext>
              </a:extLst>
            </p:cNvPr>
            <p:cNvGrpSpPr/>
            <p:nvPr/>
          </p:nvGrpSpPr>
          <p:grpSpPr>
            <a:xfrm>
              <a:off x="6857645" y="2537586"/>
              <a:ext cx="785561" cy="985843"/>
              <a:chOff x="5657436" y="2036269"/>
              <a:chExt cx="785561" cy="98584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6C17B93-B6FB-B5AC-1579-EA47D38092A7}"/>
                  </a:ext>
                </a:extLst>
              </p:cNvPr>
              <p:cNvSpPr/>
              <p:nvPr/>
            </p:nvSpPr>
            <p:spPr>
              <a:xfrm>
                <a:off x="5749003" y="2036269"/>
                <a:ext cx="693994" cy="693994"/>
              </a:xfrm>
              <a:prstGeom prst="ellipse">
                <a:avLst/>
              </a:prstGeom>
              <a:solidFill>
                <a:srgbClr val="F24C5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2056ADD-1612-2463-A3F6-CED44AAF08CE}"/>
                  </a:ext>
                </a:extLst>
              </p:cNvPr>
              <p:cNvSpPr/>
              <p:nvPr/>
            </p:nvSpPr>
            <p:spPr>
              <a:xfrm>
                <a:off x="5657436" y="2506027"/>
                <a:ext cx="516085" cy="516085"/>
              </a:xfrm>
              <a:prstGeom prst="ellipse">
                <a:avLst/>
              </a:prstGeom>
              <a:noFill/>
              <a:ln w="19050">
                <a:solidFill>
                  <a:srgbClr val="EADDB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Cavolini" panose="020B0502040204020203" pitchFamily="66" charset="0"/>
                  <a:cs typeface="Cavolini" panose="020B0502040204020203" pitchFamily="66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BEDDDCCB-F5DA-802B-9BA1-C37442A4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71685" y="2258951"/>
                <a:ext cx="248630" cy="24863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0B394DB-40F3-283F-C0E7-2D03DA505AC0}"/>
                </a:ext>
              </a:extLst>
            </p:cNvPr>
            <p:cNvSpPr txBox="1"/>
            <p:nvPr/>
          </p:nvSpPr>
          <p:spPr>
            <a:xfrm>
              <a:off x="7665335" y="2035277"/>
              <a:ext cx="240371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volini" panose="020B0502040204020203" pitchFamily="66" charset="0"/>
                  <a:cs typeface="Cavolini" panose="020B0502040204020203" pitchFamily="66" charset="0"/>
                </a:rPr>
                <a:t>Social Impact Assessment</a:t>
              </a: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60AF199-4438-21D1-CB55-05D37469EDDF}"/>
              </a:ext>
            </a:extLst>
          </p:cNvPr>
          <p:cNvSpPr/>
          <p:nvPr/>
        </p:nvSpPr>
        <p:spPr>
          <a:xfrm>
            <a:off x="2688587" y="3358307"/>
            <a:ext cx="6686501" cy="3442741"/>
          </a:xfrm>
          <a:custGeom>
            <a:avLst/>
            <a:gdLst>
              <a:gd name="connsiteX0" fmla="*/ 4318240 w 8648508"/>
              <a:gd name="connsiteY0" fmla="*/ 4 h 4452938"/>
              <a:gd name="connsiteX1" fmla="*/ 6557854 w 8648508"/>
              <a:gd name="connsiteY1" fmla="*/ 621480 h 4452938"/>
              <a:gd name="connsiteX2" fmla="*/ 8648508 w 8648508"/>
              <a:gd name="connsiteY2" fmla="*/ 4284964 h 4452938"/>
              <a:gd name="connsiteX3" fmla="*/ 8644187 w 8648508"/>
              <a:gd name="connsiteY3" fmla="*/ 4452938 h 4452938"/>
              <a:gd name="connsiteX4" fmla="*/ 8534378 w 8648508"/>
              <a:gd name="connsiteY4" fmla="*/ 4452938 h 4452938"/>
              <a:gd name="connsiteX5" fmla="*/ 8538674 w 8648508"/>
              <a:gd name="connsiteY5" fmla="*/ 4285965 h 4452938"/>
              <a:gd name="connsiteX6" fmla="*/ 6501122 w 8648508"/>
              <a:gd name="connsiteY6" fmla="*/ 715533 h 4452938"/>
              <a:gd name="connsiteX7" fmla="*/ 2137371 w 8648508"/>
              <a:gd name="connsiteY7" fmla="*/ 721649 h 4452938"/>
              <a:gd name="connsiteX8" fmla="*/ 109836 w 8648508"/>
              <a:gd name="connsiteY8" fmla="*/ 4297779 h 4452938"/>
              <a:gd name="connsiteX9" fmla="*/ 114263 w 8648508"/>
              <a:gd name="connsiteY9" fmla="*/ 4452938 h 4452938"/>
              <a:gd name="connsiteX10" fmla="*/ 4447 w 8648508"/>
              <a:gd name="connsiteY10" fmla="*/ 4452938 h 4452938"/>
              <a:gd name="connsiteX11" fmla="*/ 0 w 8648508"/>
              <a:gd name="connsiteY11" fmla="*/ 4297087 h 4452938"/>
              <a:gd name="connsiteX12" fmla="*/ 2080376 w 8648508"/>
              <a:gd name="connsiteY12" fmla="*/ 627756 h 4452938"/>
              <a:gd name="connsiteX13" fmla="*/ 4318240 w 8648508"/>
              <a:gd name="connsiteY13" fmla="*/ 4 h 445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508" h="4452938">
                <a:moveTo>
                  <a:pt x="4318240" y="4"/>
                </a:moveTo>
                <a:cubicBezTo>
                  <a:pt x="5093531" y="-1083"/>
                  <a:pt x="5869114" y="206035"/>
                  <a:pt x="6557854" y="621480"/>
                </a:cubicBezTo>
                <a:cubicBezTo>
                  <a:pt x="7849242" y="1400439"/>
                  <a:pt x="8635194" y="2791079"/>
                  <a:pt x="8648508" y="4284964"/>
                </a:cubicBezTo>
                <a:lnTo>
                  <a:pt x="8644187" y="4452938"/>
                </a:lnTo>
                <a:lnTo>
                  <a:pt x="8534378" y="4452938"/>
                </a:lnTo>
                <a:lnTo>
                  <a:pt x="8538674" y="4285965"/>
                </a:lnTo>
                <a:cubicBezTo>
                  <a:pt x="8525698" y="2830025"/>
                  <a:pt x="7759709" y="1474706"/>
                  <a:pt x="6501122" y="715533"/>
                </a:cubicBezTo>
                <a:cubicBezTo>
                  <a:pt x="5158629" y="-94252"/>
                  <a:pt x="3477589" y="-91896"/>
                  <a:pt x="2137371" y="721649"/>
                </a:cubicBezTo>
                <a:cubicBezTo>
                  <a:pt x="880917" y="1484348"/>
                  <a:pt x="118731" y="2841809"/>
                  <a:pt x="109836" y="4297779"/>
                </a:cubicBezTo>
                <a:lnTo>
                  <a:pt x="114263" y="4452938"/>
                </a:lnTo>
                <a:lnTo>
                  <a:pt x="4447" y="4452938"/>
                </a:lnTo>
                <a:lnTo>
                  <a:pt x="0" y="4297087"/>
                </a:lnTo>
                <a:cubicBezTo>
                  <a:pt x="9126" y="2803171"/>
                  <a:pt x="791177" y="1410333"/>
                  <a:pt x="2080376" y="627756"/>
                </a:cubicBezTo>
                <a:cubicBezTo>
                  <a:pt x="2767949" y="210382"/>
                  <a:pt x="3542949" y="1090"/>
                  <a:pt x="4318240" y="4"/>
                </a:cubicBezTo>
                <a:close/>
              </a:path>
            </a:pathLst>
          </a:custGeom>
          <a:solidFill>
            <a:srgbClr val="EAD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C1FECA-6DEF-8769-312E-F7AF8B3A5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1222" y="4323652"/>
            <a:ext cx="1671534" cy="22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4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243835F-ECA0-DFAD-53F3-1D08607E7A61}"/>
              </a:ext>
            </a:extLst>
          </p:cNvPr>
          <p:cNvGrpSpPr/>
          <p:nvPr/>
        </p:nvGrpSpPr>
        <p:grpSpPr>
          <a:xfrm>
            <a:off x="1097535" y="2541883"/>
            <a:ext cx="4884220" cy="3559099"/>
            <a:chOff x="1097535" y="2933776"/>
            <a:chExt cx="4884220" cy="35590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8286765-4BB9-3525-E8EB-05192EB93A37}"/>
                </a:ext>
              </a:extLst>
            </p:cNvPr>
            <p:cNvGrpSpPr/>
            <p:nvPr/>
          </p:nvGrpSpPr>
          <p:grpSpPr>
            <a:xfrm>
              <a:off x="1940228" y="2933776"/>
              <a:ext cx="4041527" cy="3559099"/>
              <a:chOff x="1187139" y="654397"/>
              <a:chExt cx="4041527" cy="3559099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7CC0E27-51A6-4E17-8D41-B16B3C5A940E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3B83DE7-86A1-5933-D737-41D2278AF46C}"/>
                  </a:ext>
                </a:extLst>
              </p:cNvPr>
              <p:cNvGrpSpPr/>
              <p:nvPr/>
            </p:nvGrpSpPr>
            <p:grpSpPr>
              <a:xfrm>
                <a:off x="1294841" y="2256528"/>
                <a:ext cx="3933825" cy="1737613"/>
                <a:chOff x="1549707" y="1822380"/>
                <a:chExt cx="3933825" cy="1737613"/>
              </a:xfrm>
            </p:grpSpPr>
            <p:sp>
              <p:nvSpPr>
                <p:cNvPr id="44" name="Arrow: Pentagon 43">
                  <a:extLst>
                    <a:ext uri="{FF2B5EF4-FFF2-40B4-BE49-F238E27FC236}">
                      <a16:creationId xmlns:a16="http://schemas.microsoft.com/office/drawing/2014/main" id="{3F094A56-D14F-C995-D23A-CCA12572314E}"/>
                    </a:ext>
                  </a:extLst>
                </p:cNvPr>
                <p:cNvSpPr/>
                <p:nvPr/>
              </p:nvSpPr>
              <p:spPr>
                <a:xfrm>
                  <a:off x="1549707" y="1822380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9BBB59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9BBB59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9BBB59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CD3A0A7-F1B2-0646-FCCC-5E5443C1CB51}"/>
                    </a:ext>
                  </a:extLst>
                </p:cNvPr>
                <p:cNvSpPr txBox="1"/>
                <p:nvPr/>
              </p:nvSpPr>
              <p:spPr>
                <a:xfrm>
                  <a:off x="2445056" y="1969049"/>
                  <a:ext cx="1725152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Dissertation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8A3D5B-C5D9-01C8-0653-A8277BB0C301}"/>
                    </a:ext>
                  </a:extLst>
                </p:cNvPr>
                <p:cNvSpPr txBox="1"/>
                <p:nvPr/>
              </p:nvSpPr>
              <p:spPr>
                <a:xfrm>
                  <a:off x="1663951" y="2636663"/>
                  <a:ext cx="35624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dirty="0"/>
                    <a:t>Dissertation work for strengthening research orientation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1349D4-D078-043C-B490-825B641D5362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0" name="Graphic 58">
              <a:extLst>
                <a:ext uri="{FF2B5EF4-FFF2-40B4-BE49-F238E27FC236}">
                  <a16:creationId xmlns:a16="http://schemas.microsoft.com/office/drawing/2014/main" id="{A5143C5E-CECB-CF37-AFC0-9BE38706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7535" y="4383469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7C18C-9090-82C9-0A59-7D914F70F525}"/>
              </a:ext>
            </a:extLst>
          </p:cNvPr>
          <p:cNvGrpSpPr/>
          <p:nvPr/>
        </p:nvGrpSpPr>
        <p:grpSpPr>
          <a:xfrm>
            <a:off x="1097535" y="70683"/>
            <a:ext cx="4884220" cy="3559099"/>
            <a:chOff x="1097535" y="665775"/>
            <a:chExt cx="4884220" cy="355909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878D26-7F4E-4AB1-AA78-F5E57E05525E}"/>
                </a:ext>
              </a:extLst>
            </p:cNvPr>
            <p:cNvGrpSpPr/>
            <p:nvPr/>
          </p:nvGrpSpPr>
          <p:grpSpPr>
            <a:xfrm>
              <a:off x="1940228" y="665775"/>
              <a:ext cx="4041527" cy="3559099"/>
              <a:chOff x="1187139" y="654397"/>
              <a:chExt cx="4041527" cy="355909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8D278FA-5B5E-FFC6-0FC2-FD8F424CAD8A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41478CD-997F-B595-C8D8-2E3C78C02864}"/>
                  </a:ext>
                </a:extLst>
              </p:cNvPr>
              <p:cNvGrpSpPr/>
              <p:nvPr/>
            </p:nvGrpSpPr>
            <p:grpSpPr>
              <a:xfrm>
                <a:off x="1294841" y="2202454"/>
                <a:ext cx="3933825" cy="1465701"/>
                <a:chOff x="1549707" y="1768306"/>
                <a:chExt cx="3933825" cy="1465701"/>
              </a:xfrm>
            </p:grpSpPr>
            <p:sp>
              <p:nvSpPr>
                <p:cNvPr id="53" name="Arrow: Pentagon 52">
                  <a:extLst>
                    <a:ext uri="{FF2B5EF4-FFF2-40B4-BE49-F238E27FC236}">
                      <a16:creationId xmlns:a16="http://schemas.microsoft.com/office/drawing/2014/main" id="{36A91CB8-3FFF-10F2-20EC-C070C13970AB}"/>
                    </a:ext>
                  </a:extLst>
                </p:cNvPr>
                <p:cNvSpPr/>
                <p:nvPr/>
              </p:nvSpPr>
              <p:spPr>
                <a:xfrm>
                  <a:off x="1549707" y="1768306"/>
                  <a:ext cx="3933825" cy="823058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4BACC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4BACC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4BACC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1FAEFF-2B21-D016-11E7-4C51D21908D4}"/>
                    </a:ext>
                  </a:extLst>
                </p:cNvPr>
                <p:cNvSpPr txBox="1"/>
                <p:nvPr/>
              </p:nvSpPr>
              <p:spPr>
                <a:xfrm>
                  <a:off x="2191773" y="1906155"/>
                  <a:ext cx="3025187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Benchmark Curriculum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E302FE5-FC49-5CE2-9B21-ED3B5C80EEA2}"/>
                    </a:ext>
                  </a:extLst>
                </p:cNvPr>
                <p:cNvSpPr txBox="1"/>
                <p:nvPr/>
              </p:nvSpPr>
              <p:spPr>
                <a:xfrm>
                  <a:off x="1663951" y="2587676"/>
                  <a:ext cx="38131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rPr>
                    <a:t>Curriculum as per UGC guidelines</a:t>
                  </a:r>
                  <a:endParaRPr kumimoji="0" lang="en-I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Text" panose="02000505000000020004" pitchFamily="2" charset="0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61742A1-68C6-7093-F34C-C1F80B3F93FB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9" name="Graphic 60" descr="Connections with solid fill">
              <a:extLst>
                <a:ext uri="{FF2B5EF4-FFF2-40B4-BE49-F238E27FC236}">
                  <a16:creationId xmlns:a16="http://schemas.microsoft.com/office/drawing/2014/main" id="{6E457CE9-2FF1-65D6-F957-736090A6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97535" y="219759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074342-1BEE-0B85-5FD3-8922589C7758}"/>
              </a:ext>
            </a:extLst>
          </p:cNvPr>
          <p:cNvGrpSpPr/>
          <p:nvPr/>
        </p:nvGrpSpPr>
        <p:grpSpPr>
          <a:xfrm>
            <a:off x="6660799" y="2541883"/>
            <a:ext cx="4728412" cy="3559099"/>
            <a:chOff x="6660799" y="2933776"/>
            <a:chExt cx="4728412" cy="35590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C14B0D-C88B-B7F6-9AEC-4C4F97C7AA50}"/>
                </a:ext>
              </a:extLst>
            </p:cNvPr>
            <p:cNvGrpSpPr/>
            <p:nvPr/>
          </p:nvGrpSpPr>
          <p:grpSpPr>
            <a:xfrm>
              <a:off x="7312273" y="2933776"/>
              <a:ext cx="4076938" cy="3559099"/>
              <a:chOff x="1187139" y="654397"/>
              <a:chExt cx="4076938" cy="3559099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217F1FF-A88A-BFDB-987C-87443D1A08B5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A6E1A09-9849-EBF6-6F6E-F2B2CF7F8476}"/>
                  </a:ext>
                </a:extLst>
              </p:cNvPr>
              <p:cNvGrpSpPr/>
              <p:nvPr/>
            </p:nvGrpSpPr>
            <p:grpSpPr>
              <a:xfrm>
                <a:off x="1294840" y="2280749"/>
                <a:ext cx="3969237" cy="1867280"/>
                <a:chOff x="1549706" y="1846601"/>
                <a:chExt cx="3969237" cy="1867280"/>
              </a:xfrm>
            </p:grpSpPr>
            <p:sp>
              <p:nvSpPr>
                <p:cNvPr id="62" name="Arrow: Pentagon 61">
                  <a:extLst>
                    <a:ext uri="{FF2B5EF4-FFF2-40B4-BE49-F238E27FC236}">
                      <a16:creationId xmlns:a16="http://schemas.microsoft.com/office/drawing/2014/main" id="{C4092A9F-DFBB-31D8-859D-2257317CBB7D}"/>
                    </a:ext>
                  </a:extLst>
                </p:cNvPr>
                <p:cNvSpPr/>
                <p:nvPr/>
              </p:nvSpPr>
              <p:spPr>
                <a:xfrm>
                  <a:off x="1549707" y="1846601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8064A2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8064A2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8064A2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336E22B-7670-236C-669F-438784E5BBFB}"/>
                    </a:ext>
                  </a:extLst>
                </p:cNvPr>
                <p:cNvSpPr txBox="1"/>
                <p:nvPr/>
              </p:nvSpPr>
              <p:spPr>
                <a:xfrm>
                  <a:off x="2038503" y="2013683"/>
                  <a:ext cx="3480440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Diverse Elective Offerings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657D172-C675-CB88-33CE-7B0D6BA32D7A}"/>
                    </a:ext>
                  </a:extLst>
                </p:cNvPr>
                <p:cNvSpPr txBox="1"/>
                <p:nvPr/>
              </p:nvSpPr>
              <p:spPr>
                <a:xfrm>
                  <a:off x="1549706" y="2636663"/>
                  <a:ext cx="3933825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sz="1600" dirty="0"/>
                    <a:t>Our diverse selection of technology and humanities electives allows students to tailor their education to their interests and career goals.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90D606-A82D-0117-EBDB-81C824D786A4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8" name="Graphic 54" descr="Books with solid fill">
              <a:extLst>
                <a:ext uri="{FF2B5EF4-FFF2-40B4-BE49-F238E27FC236}">
                  <a16:creationId xmlns:a16="http://schemas.microsoft.com/office/drawing/2014/main" id="{1A93FF06-3AD9-45E7-8F2E-1DD20606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660799" y="4462057"/>
              <a:ext cx="757224" cy="757224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4A1B8D-B32C-2B72-0DE0-95EF4CABCF3D}"/>
              </a:ext>
            </a:extLst>
          </p:cNvPr>
          <p:cNvGrpSpPr/>
          <p:nvPr/>
        </p:nvGrpSpPr>
        <p:grpSpPr>
          <a:xfrm>
            <a:off x="6658847" y="70683"/>
            <a:ext cx="4694953" cy="3559099"/>
            <a:chOff x="6658847" y="665775"/>
            <a:chExt cx="4694953" cy="355909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B00564-0CB9-667F-EA87-31295E4036BF}"/>
                </a:ext>
              </a:extLst>
            </p:cNvPr>
            <p:cNvGrpSpPr/>
            <p:nvPr/>
          </p:nvGrpSpPr>
          <p:grpSpPr>
            <a:xfrm>
              <a:off x="7312273" y="665775"/>
              <a:ext cx="4041527" cy="3559099"/>
              <a:chOff x="1187139" y="654397"/>
              <a:chExt cx="4041527" cy="3559099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D0E4629-71AE-C233-10D5-682F8B1E802F}"/>
                  </a:ext>
                </a:extLst>
              </p:cNvPr>
              <p:cNvSpPr/>
              <p:nvPr/>
            </p:nvSpPr>
            <p:spPr>
              <a:xfrm rot="18876918">
                <a:off x="130416" y="2452049"/>
                <a:ext cx="2891500" cy="631394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606060">
                      <a:alpha val="88000"/>
                    </a:srgbClr>
                  </a:gs>
                  <a:gs pos="68839">
                    <a:srgbClr val="9E9E9E">
                      <a:alpha val="46000"/>
                    </a:srgbClr>
                  </a:gs>
                  <a:gs pos="400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1D90DEE-6137-A93D-032C-DD20699C4619}"/>
                  </a:ext>
                </a:extLst>
              </p:cNvPr>
              <p:cNvGrpSpPr/>
              <p:nvPr/>
            </p:nvGrpSpPr>
            <p:grpSpPr>
              <a:xfrm>
                <a:off x="1294841" y="2170380"/>
                <a:ext cx="3933825" cy="2039204"/>
                <a:chOff x="1549707" y="1736232"/>
                <a:chExt cx="3933825" cy="2039204"/>
              </a:xfrm>
            </p:grpSpPr>
            <p:sp>
              <p:nvSpPr>
                <p:cNvPr id="71" name="Arrow: Pentagon 70">
                  <a:extLst>
                    <a:ext uri="{FF2B5EF4-FFF2-40B4-BE49-F238E27FC236}">
                      <a16:creationId xmlns:a16="http://schemas.microsoft.com/office/drawing/2014/main" id="{18CA939D-EDAA-4218-547E-ACEDE98F2EE9}"/>
                    </a:ext>
                  </a:extLst>
                </p:cNvPr>
                <p:cNvSpPr/>
                <p:nvPr/>
              </p:nvSpPr>
              <p:spPr>
                <a:xfrm>
                  <a:off x="1549707" y="1736232"/>
                  <a:ext cx="3933825" cy="82296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rgbClr val="F79646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F79646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F79646">
                        <a:lumMod val="75000"/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A647CE3-E89B-1EF6-2D2C-493838C2E31B}"/>
                    </a:ext>
                  </a:extLst>
                </p:cNvPr>
                <p:cNvSpPr txBox="1"/>
                <p:nvPr/>
              </p:nvSpPr>
              <p:spPr>
                <a:xfrm>
                  <a:off x="2272246" y="1874584"/>
                  <a:ext cx="303081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 Condensed Extra Bold"/>
                    </a:rPr>
                    <a:t>Personal development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F92ACEF-E9A7-7B3A-91A7-9EEB5ED20935}"/>
                    </a:ext>
                  </a:extLst>
                </p:cNvPr>
                <p:cNvSpPr txBox="1"/>
                <p:nvPr/>
              </p:nvSpPr>
              <p:spPr>
                <a:xfrm>
                  <a:off x="1706189" y="2636663"/>
                  <a:ext cx="3777342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tka Text" panose="02000505000000020004" pitchFamily="2" charset="0"/>
                    </a:defRPr>
                  </a:lvl1pPr>
                </a:lstStyle>
                <a:p>
                  <a:r>
                    <a:rPr lang="en-US" sz="1700" dirty="0"/>
                    <a:t>This programme helps students develop their critical thinking, problem-solving, and communication skills.</a:t>
                  </a:r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394B20-BFDC-ED6F-19BD-34F94751D8D7}"/>
                  </a:ext>
                </a:extLst>
              </p:cNvPr>
              <p:cNvSpPr/>
              <p:nvPr/>
            </p:nvSpPr>
            <p:spPr>
              <a:xfrm rot="18876918">
                <a:off x="-260031" y="2101567"/>
                <a:ext cx="3525734" cy="63139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67" name="Graphic 56" descr="Chat outline">
              <a:extLst>
                <a:ext uri="{FF2B5EF4-FFF2-40B4-BE49-F238E27FC236}">
                  <a16:creationId xmlns:a16="http://schemas.microsoft.com/office/drawing/2014/main" id="{3CB7F98B-2D16-7813-B1DA-07ECAD15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658847" y="2117749"/>
              <a:ext cx="917610" cy="917610"/>
            </a:xfrm>
            <a:prstGeom prst="rect">
              <a:avLst/>
            </a:prstGeom>
          </p:spPr>
        </p:pic>
      </p:grpSp>
      <p:sp>
        <p:nvSpPr>
          <p:cNvPr id="74" name="Title 23">
            <a:extLst>
              <a:ext uri="{FF2B5EF4-FFF2-40B4-BE49-F238E27FC236}">
                <a16:creationId xmlns:a16="http://schemas.microsoft.com/office/drawing/2014/main" id="{9F2A84EC-8EC2-0449-B18E-5346F12897F9}"/>
              </a:ext>
            </a:extLst>
          </p:cNvPr>
          <p:cNvSpPr txBox="1">
            <a:spLocks/>
          </p:cNvSpPr>
          <p:nvPr/>
        </p:nvSpPr>
        <p:spPr>
          <a:xfrm>
            <a:off x="564558" y="130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of Arts in Sociology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EC0889-353C-B9FA-FEF4-26429DD51A87}"/>
              </a:ext>
            </a:extLst>
          </p:cNvPr>
          <p:cNvSpPr txBox="1"/>
          <p:nvPr/>
        </p:nvSpPr>
        <p:spPr>
          <a:xfrm>
            <a:off x="5212218" y="6238982"/>
            <a:ext cx="6402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Sitka Text" panose="02000505000000020004" pitchFamily="2" charset="0"/>
              </a:rPr>
              <a:t>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216528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8C1EAE5-3D08-3ECD-7028-1938E4F249FD}"/>
              </a:ext>
            </a:extLst>
          </p:cNvPr>
          <p:cNvGrpSpPr/>
          <p:nvPr/>
        </p:nvGrpSpPr>
        <p:grpSpPr>
          <a:xfrm>
            <a:off x="2720687" y="1686704"/>
            <a:ext cx="3313267" cy="2555437"/>
            <a:chOff x="2720687" y="1686704"/>
            <a:chExt cx="3313267" cy="2555437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91B9CA3-47C6-08DF-82E8-ADF8F2F6478C}"/>
                </a:ext>
              </a:extLst>
            </p:cNvPr>
            <p:cNvSpPr/>
            <p:nvPr/>
          </p:nvSpPr>
          <p:spPr>
            <a:xfrm>
              <a:off x="2720687" y="1686704"/>
              <a:ext cx="3313267" cy="2555437"/>
            </a:xfrm>
            <a:custGeom>
              <a:avLst/>
              <a:gdLst>
                <a:gd name="connsiteX0" fmla="*/ 812323 w 3313267"/>
                <a:gd name="connsiteY0" fmla="*/ 0 h 2555437"/>
                <a:gd name="connsiteX1" fmla="*/ 3313267 w 3313267"/>
                <a:gd name="connsiteY1" fmla="*/ 0 h 2555437"/>
                <a:gd name="connsiteX2" fmla="*/ 3313267 w 3313267"/>
                <a:gd name="connsiteY2" fmla="*/ 2555437 h 2555437"/>
                <a:gd name="connsiteX3" fmla="*/ 0 w 3313267"/>
                <a:gd name="connsiteY3" fmla="*/ 2555437 h 2555437"/>
                <a:gd name="connsiteX4" fmla="*/ 0 w 3313267"/>
                <a:gd name="connsiteY4" fmla="*/ 812323 h 2555437"/>
                <a:gd name="connsiteX5" fmla="*/ 812323 w 3313267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555437">
                  <a:moveTo>
                    <a:pt x="812323" y="0"/>
                  </a:moveTo>
                  <a:lnTo>
                    <a:pt x="3313267" y="0"/>
                  </a:lnTo>
                  <a:lnTo>
                    <a:pt x="3313267" y="2555437"/>
                  </a:lnTo>
                  <a:lnTo>
                    <a:pt x="0" y="2555437"/>
                  </a:lnTo>
                  <a:lnTo>
                    <a:pt x="0" y="812323"/>
                  </a:lnTo>
                  <a:cubicBezTo>
                    <a:pt x="0" y="363689"/>
                    <a:pt x="363689" y="0"/>
                    <a:pt x="812323" y="0"/>
                  </a:cubicBez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F8F171-3757-B5B7-078D-955215A2B8DC}"/>
                </a:ext>
              </a:extLst>
            </p:cNvPr>
            <p:cNvSpPr txBox="1"/>
            <p:nvPr/>
          </p:nvSpPr>
          <p:spPr>
            <a:xfrm>
              <a:off x="2785668" y="2054789"/>
              <a:ext cx="208780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Students have options to opt for a term paper &amp; complete a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dissertation in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the last term.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48A71BA-A585-8302-CCAD-DE7C1A3DDE0B}"/>
              </a:ext>
            </a:extLst>
          </p:cNvPr>
          <p:cNvGrpSpPr/>
          <p:nvPr/>
        </p:nvGrpSpPr>
        <p:grpSpPr>
          <a:xfrm>
            <a:off x="2720687" y="4287860"/>
            <a:ext cx="3313267" cy="2272685"/>
            <a:chOff x="2720687" y="4287860"/>
            <a:chExt cx="3313267" cy="2272685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7FD8C0B-5AA0-F7AA-9907-D25CABD87579}"/>
                </a:ext>
              </a:extLst>
            </p:cNvPr>
            <p:cNvSpPr/>
            <p:nvPr/>
          </p:nvSpPr>
          <p:spPr>
            <a:xfrm>
              <a:off x="2720687" y="4287860"/>
              <a:ext cx="3313267" cy="2272685"/>
            </a:xfrm>
            <a:custGeom>
              <a:avLst/>
              <a:gdLst>
                <a:gd name="connsiteX0" fmla="*/ 0 w 3313267"/>
                <a:gd name="connsiteY0" fmla="*/ 0 h 2272685"/>
                <a:gd name="connsiteX1" fmla="*/ 3313267 w 3313267"/>
                <a:gd name="connsiteY1" fmla="*/ 0 h 2272685"/>
                <a:gd name="connsiteX2" fmla="*/ 3313267 w 3313267"/>
                <a:gd name="connsiteY2" fmla="*/ 2272685 h 2272685"/>
                <a:gd name="connsiteX3" fmla="*/ 812323 w 3313267"/>
                <a:gd name="connsiteY3" fmla="*/ 2272685 h 2272685"/>
                <a:gd name="connsiteX4" fmla="*/ 0 w 3313267"/>
                <a:gd name="connsiteY4" fmla="*/ 1460362 h 2272685"/>
                <a:gd name="connsiteX5" fmla="*/ 0 w 3313267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67" h="2272685">
                  <a:moveTo>
                    <a:pt x="0" y="0"/>
                  </a:moveTo>
                  <a:lnTo>
                    <a:pt x="3313267" y="0"/>
                  </a:lnTo>
                  <a:lnTo>
                    <a:pt x="3313267" y="2272685"/>
                  </a:lnTo>
                  <a:lnTo>
                    <a:pt x="812323" y="2272685"/>
                  </a:lnTo>
                  <a:cubicBezTo>
                    <a:pt x="363689" y="2272685"/>
                    <a:pt x="0" y="1908996"/>
                    <a:pt x="0" y="14603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7C250-854B-BE6C-8F02-0DB66AE2440F}"/>
                </a:ext>
              </a:extLst>
            </p:cNvPr>
            <p:cNvSpPr txBox="1"/>
            <p:nvPr/>
          </p:nvSpPr>
          <p:spPr>
            <a:xfrm>
              <a:off x="2782730" y="4457792"/>
              <a:ext cx="1835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4  courses each of 4 credits from the areas such as</a:t>
              </a:r>
              <a:endPara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DDCCAA-C106-BDC6-CDB4-90D4FC75AD64}"/>
              </a:ext>
            </a:extLst>
          </p:cNvPr>
          <p:cNvGrpSpPr/>
          <p:nvPr/>
        </p:nvGrpSpPr>
        <p:grpSpPr>
          <a:xfrm>
            <a:off x="6096000" y="4287860"/>
            <a:ext cx="3373218" cy="2272685"/>
            <a:chOff x="6096000" y="4287860"/>
            <a:chExt cx="3373218" cy="2272685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DD2F514-D8E7-E3FB-175D-F5DCF4CDA8CF}"/>
                </a:ext>
              </a:extLst>
            </p:cNvPr>
            <p:cNvSpPr/>
            <p:nvPr/>
          </p:nvSpPr>
          <p:spPr>
            <a:xfrm>
              <a:off x="6096000" y="4287860"/>
              <a:ext cx="3313270" cy="2272685"/>
            </a:xfrm>
            <a:custGeom>
              <a:avLst/>
              <a:gdLst>
                <a:gd name="connsiteX0" fmla="*/ 0 w 3313270"/>
                <a:gd name="connsiteY0" fmla="*/ 0 h 2272685"/>
                <a:gd name="connsiteX1" fmla="*/ 3313270 w 3313270"/>
                <a:gd name="connsiteY1" fmla="*/ 0 h 2272685"/>
                <a:gd name="connsiteX2" fmla="*/ 3313270 w 3313270"/>
                <a:gd name="connsiteY2" fmla="*/ 1460362 h 2272685"/>
                <a:gd name="connsiteX3" fmla="*/ 2500947 w 3313270"/>
                <a:gd name="connsiteY3" fmla="*/ 2272685 h 2272685"/>
                <a:gd name="connsiteX4" fmla="*/ 0 w 3313270"/>
                <a:gd name="connsiteY4" fmla="*/ 2272685 h 2272685"/>
                <a:gd name="connsiteX5" fmla="*/ 0 w 3313270"/>
                <a:gd name="connsiteY5" fmla="*/ 0 h 227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272685">
                  <a:moveTo>
                    <a:pt x="0" y="0"/>
                  </a:moveTo>
                  <a:lnTo>
                    <a:pt x="3313270" y="0"/>
                  </a:lnTo>
                  <a:lnTo>
                    <a:pt x="3313270" y="1460362"/>
                  </a:lnTo>
                  <a:cubicBezTo>
                    <a:pt x="3313270" y="1908996"/>
                    <a:pt x="2949581" y="2272685"/>
                    <a:pt x="2500947" y="2272685"/>
                  </a:cubicBezTo>
                  <a:lnTo>
                    <a:pt x="0" y="2272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94334-DC8A-A898-4C64-354BC57F799B}"/>
                </a:ext>
              </a:extLst>
            </p:cNvPr>
            <p:cNvSpPr txBox="1"/>
            <p:nvPr/>
          </p:nvSpPr>
          <p:spPr>
            <a:xfrm>
              <a:off x="7609185" y="4559500"/>
              <a:ext cx="18600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A course on ‘Fundamentals of Information Technology’ is offered.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ABC1A6-C170-D1BA-510C-3E890F2D5F00}"/>
              </a:ext>
            </a:extLst>
          </p:cNvPr>
          <p:cNvGrpSpPr/>
          <p:nvPr/>
        </p:nvGrpSpPr>
        <p:grpSpPr>
          <a:xfrm>
            <a:off x="6096000" y="1686704"/>
            <a:ext cx="3313270" cy="2555437"/>
            <a:chOff x="6096000" y="1686704"/>
            <a:chExt cx="3313270" cy="2555437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2734DAD-C747-9CB2-5206-5CDD1999AF5B}"/>
                </a:ext>
              </a:extLst>
            </p:cNvPr>
            <p:cNvSpPr/>
            <p:nvPr/>
          </p:nvSpPr>
          <p:spPr>
            <a:xfrm>
              <a:off x="6096000" y="1686704"/>
              <a:ext cx="3313270" cy="2555437"/>
            </a:xfrm>
            <a:custGeom>
              <a:avLst/>
              <a:gdLst>
                <a:gd name="connsiteX0" fmla="*/ 0 w 3313270"/>
                <a:gd name="connsiteY0" fmla="*/ 0 h 2555437"/>
                <a:gd name="connsiteX1" fmla="*/ 2500947 w 3313270"/>
                <a:gd name="connsiteY1" fmla="*/ 0 h 2555437"/>
                <a:gd name="connsiteX2" fmla="*/ 3313270 w 3313270"/>
                <a:gd name="connsiteY2" fmla="*/ 812323 h 2555437"/>
                <a:gd name="connsiteX3" fmla="*/ 3313270 w 3313270"/>
                <a:gd name="connsiteY3" fmla="*/ 2555437 h 2555437"/>
                <a:gd name="connsiteX4" fmla="*/ 0 w 3313270"/>
                <a:gd name="connsiteY4" fmla="*/ 2555437 h 2555437"/>
                <a:gd name="connsiteX5" fmla="*/ 0 w 3313270"/>
                <a:gd name="connsiteY5" fmla="*/ 0 h 25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270" h="2555437">
                  <a:moveTo>
                    <a:pt x="0" y="0"/>
                  </a:moveTo>
                  <a:lnTo>
                    <a:pt x="2500947" y="0"/>
                  </a:lnTo>
                  <a:cubicBezTo>
                    <a:pt x="2949581" y="0"/>
                    <a:pt x="3313270" y="363689"/>
                    <a:pt x="3313270" y="812323"/>
                  </a:cubicBezTo>
                  <a:lnTo>
                    <a:pt x="3313270" y="2555437"/>
                  </a:lnTo>
                  <a:lnTo>
                    <a:pt x="0" y="2555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3BCC5D-34CF-C94D-4B35-8D263C8960F1}"/>
                </a:ext>
              </a:extLst>
            </p:cNvPr>
            <p:cNvSpPr txBox="1"/>
            <p:nvPr/>
          </p:nvSpPr>
          <p:spPr>
            <a:xfrm>
              <a:off x="7514306" y="1908446"/>
              <a:ext cx="187751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12 Discipline-Specific Core Courses each of 4 credits are offered throughout the programme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40C4DA-9DB9-7906-A5A3-359943DF30CE}"/>
              </a:ext>
            </a:extLst>
          </p:cNvPr>
          <p:cNvGrpSpPr/>
          <p:nvPr/>
        </p:nvGrpSpPr>
        <p:grpSpPr>
          <a:xfrm>
            <a:off x="4615747" y="2678783"/>
            <a:ext cx="1423409" cy="1554480"/>
            <a:chOff x="4615747" y="2678783"/>
            <a:chExt cx="1423409" cy="1554480"/>
          </a:xfrm>
        </p:grpSpPr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8EF0947E-0D29-6352-0DBB-85DE2ABCC4E7}"/>
                </a:ext>
              </a:extLst>
            </p:cNvPr>
            <p:cNvSpPr/>
            <p:nvPr/>
          </p:nvSpPr>
          <p:spPr>
            <a:xfrm>
              <a:off x="4615747" y="2678783"/>
              <a:ext cx="1413103" cy="1554480"/>
            </a:xfrm>
            <a:custGeom>
              <a:avLst/>
              <a:gdLst>
                <a:gd name="connsiteX0" fmla="*/ 478664 w 1413103"/>
                <a:gd name="connsiteY0" fmla="*/ 0 h 1554480"/>
                <a:gd name="connsiteX1" fmla="*/ 1413103 w 1413103"/>
                <a:gd name="connsiteY1" fmla="*/ 0 h 1554480"/>
                <a:gd name="connsiteX2" fmla="*/ 1413103 w 1413103"/>
                <a:gd name="connsiteY2" fmla="*/ 1554480 h 1554480"/>
                <a:gd name="connsiteX3" fmla="*/ 0 w 1413103"/>
                <a:gd name="connsiteY3" fmla="*/ 1554480 h 1554480"/>
                <a:gd name="connsiteX4" fmla="*/ 0 w 1413103"/>
                <a:gd name="connsiteY4" fmla="*/ 478664 h 1554480"/>
                <a:gd name="connsiteX5" fmla="*/ 478664 w 1413103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554480">
                  <a:moveTo>
                    <a:pt x="478664" y="0"/>
                  </a:moveTo>
                  <a:lnTo>
                    <a:pt x="1413103" y="0"/>
                  </a:lnTo>
                  <a:lnTo>
                    <a:pt x="1413103" y="1554480"/>
                  </a:lnTo>
                  <a:lnTo>
                    <a:pt x="0" y="1554480"/>
                  </a:lnTo>
                  <a:lnTo>
                    <a:pt x="0" y="478664"/>
                  </a:lnTo>
                  <a:cubicBezTo>
                    <a:pt x="0" y="214305"/>
                    <a:pt x="214305" y="0"/>
                    <a:pt x="478664" y="0"/>
                  </a:cubicBezTo>
                  <a:close/>
                </a:path>
              </a:pathLst>
            </a:custGeom>
            <a:solidFill>
              <a:srgbClr val="4F81B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43F31D-8A24-A73B-60B2-A14F9EFD332E}"/>
                </a:ext>
              </a:extLst>
            </p:cNvPr>
            <p:cNvSpPr txBox="1"/>
            <p:nvPr/>
          </p:nvSpPr>
          <p:spPr>
            <a:xfrm>
              <a:off x="4630701" y="3107613"/>
              <a:ext cx="140845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Dissertation &amp;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Term Paper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E4C7C1-0583-CAE0-A99A-F2D58CE288BF}"/>
              </a:ext>
            </a:extLst>
          </p:cNvPr>
          <p:cNvGrpSpPr/>
          <p:nvPr/>
        </p:nvGrpSpPr>
        <p:grpSpPr>
          <a:xfrm>
            <a:off x="6047059" y="2678783"/>
            <a:ext cx="1467247" cy="1554480"/>
            <a:chOff x="6047059" y="2678783"/>
            <a:chExt cx="1467247" cy="1554480"/>
          </a:xfrm>
        </p:grpSpPr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8F1627D1-4369-0229-8880-8C7DA622D90D}"/>
                </a:ext>
              </a:extLst>
            </p:cNvPr>
            <p:cNvSpPr/>
            <p:nvPr/>
          </p:nvSpPr>
          <p:spPr>
            <a:xfrm>
              <a:off x="6101202" y="2678783"/>
              <a:ext cx="1413104" cy="1554480"/>
            </a:xfrm>
            <a:custGeom>
              <a:avLst/>
              <a:gdLst>
                <a:gd name="connsiteX0" fmla="*/ 0 w 1413104"/>
                <a:gd name="connsiteY0" fmla="*/ 0 h 1554480"/>
                <a:gd name="connsiteX1" fmla="*/ 934440 w 1413104"/>
                <a:gd name="connsiteY1" fmla="*/ 0 h 1554480"/>
                <a:gd name="connsiteX2" fmla="*/ 1413104 w 1413104"/>
                <a:gd name="connsiteY2" fmla="*/ 478664 h 1554480"/>
                <a:gd name="connsiteX3" fmla="*/ 1413104 w 1413104"/>
                <a:gd name="connsiteY3" fmla="*/ 1554480 h 1554480"/>
                <a:gd name="connsiteX4" fmla="*/ 0 w 1413104"/>
                <a:gd name="connsiteY4" fmla="*/ 1554480 h 1554480"/>
                <a:gd name="connsiteX5" fmla="*/ 0 w 1413104"/>
                <a:gd name="connsiteY5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554480">
                  <a:moveTo>
                    <a:pt x="0" y="0"/>
                  </a:moveTo>
                  <a:lnTo>
                    <a:pt x="934440" y="0"/>
                  </a:lnTo>
                  <a:cubicBezTo>
                    <a:pt x="1198799" y="0"/>
                    <a:pt x="1413104" y="214305"/>
                    <a:pt x="1413104" y="478664"/>
                  </a:cubicBezTo>
                  <a:lnTo>
                    <a:pt x="1413104" y="1554480"/>
                  </a:lnTo>
                  <a:lnTo>
                    <a:pt x="0" y="1554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55BB9-82C6-607E-19C8-5EACB495D167}"/>
                </a:ext>
              </a:extLst>
            </p:cNvPr>
            <p:cNvSpPr txBox="1"/>
            <p:nvPr/>
          </p:nvSpPr>
          <p:spPr>
            <a:xfrm>
              <a:off x="6047059" y="3318363"/>
              <a:ext cx="14406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Discipline Specific Core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C0219E-D6DD-E9F3-4011-50172A78E89F}"/>
              </a:ext>
            </a:extLst>
          </p:cNvPr>
          <p:cNvGrpSpPr/>
          <p:nvPr/>
        </p:nvGrpSpPr>
        <p:grpSpPr>
          <a:xfrm>
            <a:off x="5992320" y="4287861"/>
            <a:ext cx="1613111" cy="1271727"/>
            <a:chOff x="5992320" y="4287861"/>
            <a:chExt cx="1613111" cy="1271727"/>
          </a:xfrm>
        </p:grpSpPr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17EAD93-453A-1B97-640E-EF1558B71218}"/>
                </a:ext>
              </a:extLst>
            </p:cNvPr>
            <p:cNvSpPr/>
            <p:nvPr/>
          </p:nvSpPr>
          <p:spPr>
            <a:xfrm>
              <a:off x="6092324" y="4287861"/>
              <a:ext cx="1413104" cy="1271727"/>
            </a:xfrm>
            <a:custGeom>
              <a:avLst/>
              <a:gdLst>
                <a:gd name="connsiteX0" fmla="*/ 0 w 1413104"/>
                <a:gd name="connsiteY0" fmla="*/ 0 h 1271727"/>
                <a:gd name="connsiteX1" fmla="*/ 1413104 w 1413104"/>
                <a:gd name="connsiteY1" fmla="*/ 0 h 1271727"/>
                <a:gd name="connsiteX2" fmla="*/ 1413104 w 1413104"/>
                <a:gd name="connsiteY2" fmla="*/ 793063 h 1271727"/>
                <a:gd name="connsiteX3" fmla="*/ 934440 w 1413104"/>
                <a:gd name="connsiteY3" fmla="*/ 1271727 h 1271727"/>
                <a:gd name="connsiteX4" fmla="*/ 0 w 1413104"/>
                <a:gd name="connsiteY4" fmla="*/ 1271727 h 1271727"/>
                <a:gd name="connsiteX5" fmla="*/ 0 w 1413104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4" h="1271727">
                  <a:moveTo>
                    <a:pt x="0" y="0"/>
                  </a:moveTo>
                  <a:lnTo>
                    <a:pt x="1413104" y="0"/>
                  </a:lnTo>
                  <a:lnTo>
                    <a:pt x="1413104" y="793063"/>
                  </a:lnTo>
                  <a:cubicBezTo>
                    <a:pt x="1413104" y="1057422"/>
                    <a:pt x="1198799" y="1271727"/>
                    <a:pt x="934440" y="1271727"/>
                  </a:cubicBezTo>
                  <a:lnTo>
                    <a:pt x="0" y="1271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FE490F-3BAC-1917-1A78-786D78357845}"/>
                </a:ext>
              </a:extLst>
            </p:cNvPr>
            <p:cNvSpPr txBox="1"/>
            <p:nvPr/>
          </p:nvSpPr>
          <p:spPr>
            <a:xfrm>
              <a:off x="5992320" y="4586111"/>
              <a:ext cx="1613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Skill Enhancement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DCA8B5-436C-970F-44E2-2FE6FD9C9CD8}"/>
              </a:ext>
            </a:extLst>
          </p:cNvPr>
          <p:cNvGrpSpPr/>
          <p:nvPr/>
        </p:nvGrpSpPr>
        <p:grpSpPr>
          <a:xfrm>
            <a:off x="4615747" y="4287861"/>
            <a:ext cx="1438957" cy="1271727"/>
            <a:chOff x="4615747" y="4287861"/>
            <a:chExt cx="1438957" cy="1271727"/>
          </a:xfrm>
        </p:grpSpPr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A9057DF-DB9B-DEA5-D041-3D0D303B53D9}"/>
                </a:ext>
              </a:extLst>
            </p:cNvPr>
            <p:cNvSpPr/>
            <p:nvPr/>
          </p:nvSpPr>
          <p:spPr>
            <a:xfrm>
              <a:off x="4615747" y="4287861"/>
              <a:ext cx="1413103" cy="1271727"/>
            </a:xfrm>
            <a:custGeom>
              <a:avLst/>
              <a:gdLst>
                <a:gd name="connsiteX0" fmla="*/ 0 w 1413103"/>
                <a:gd name="connsiteY0" fmla="*/ 0 h 1271727"/>
                <a:gd name="connsiteX1" fmla="*/ 1413103 w 1413103"/>
                <a:gd name="connsiteY1" fmla="*/ 0 h 1271727"/>
                <a:gd name="connsiteX2" fmla="*/ 1413103 w 1413103"/>
                <a:gd name="connsiteY2" fmla="*/ 1271727 h 1271727"/>
                <a:gd name="connsiteX3" fmla="*/ 478664 w 1413103"/>
                <a:gd name="connsiteY3" fmla="*/ 1271727 h 1271727"/>
                <a:gd name="connsiteX4" fmla="*/ 0 w 1413103"/>
                <a:gd name="connsiteY4" fmla="*/ 793063 h 1271727"/>
                <a:gd name="connsiteX5" fmla="*/ 0 w 1413103"/>
                <a:gd name="connsiteY5" fmla="*/ 0 h 12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3103" h="1271727">
                  <a:moveTo>
                    <a:pt x="0" y="0"/>
                  </a:moveTo>
                  <a:lnTo>
                    <a:pt x="1413103" y="0"/>
                  </a:lnTo>
                  <a:lnTo>
                    <a:pt x="1413103" y="1271727"/>
                  </a:lnTo>
                  <a:lnTo>
                    <a:pt x="478664" y="1271727"/>
                  </a:lnTo>
                  <a:cubicBezTo>
                    <a:pt x="214305" y="1271727"/>
                    <a:pt x="0" y="1057422"/>
                    <a:pt x="0" y="793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646">
                <a:lumMod val="40000"/>
                <a:lumOff val="6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B5F111-B71B-53F6-0FAD-986387C70AF2}"/>
                </a:ext>
              </a:extLst>
            </p:cNvPr>
            <p:cNvSpPr txBox="1"/>
            <p:nvPr/>
          </p:nvSpPr>
          <p:spPr>
            <a:xfrm>
              <a:off x="4618741" y="4623778"/>
              <a:ext cx="1435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Generic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Electives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4CA1F-D5BA-428D-D198-4D8120D00702}"/>
              </a:ext>
            </a:extLst>
          </p:cNvPr>
          <p:cNvSpPr/>
          <p:nvPr/>
        </p:nvSpPr>
        <p:spPr>
          <a:xfrm>
            <a:off x="6023565" y="1686703"/>
            <a:ext cx="90000" cy="48738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8C5A53-9FF2-5183-5013-027C086E81D0}"/>
              </a:ext>
            </a:extLst>
          </p:cNvPr>
          <p:cNvSpPr/>
          <p:nvPr/>
        </p:nvSpPr>
        <p:spPr>
          <a:xfrm rot="16200000">
            <a:off x="6018139" y="901611"/>
            <a:ext cx="90000" cy="6696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9063F820-9ED2-F99D-D03C-B147A260FFF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05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The curriculum comprises the following categories of courses: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78CEB-D558-507A-CC87-491FF38B9D56}"/>
              </a:ext>
            </a:extLst>
          </p:cNvPr>
          <p:cNvSpPr txBox="1"/>
          <p:nvPr/>
        </p:nvSpPr>
        <p:spPr>
          <a:xfrm>
            <a:off x="2976886" y="5215989"/>
            <a:ext cx="301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defRPr>
            </a:lvl1pPr>
          </a:lstStyle>
          <a:p>
            <a:r>
              <a:rPr lang="en-US" sz="1400" dirty="0">
                <a:latin typeface="Sitka Text" panose="02000505000000020004" pitchFamily="2" charset="0"/>
              </a:rPr>
              <a:t>Data Science,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English, Finance, Economics, </a:t>
            </a:r>
          </a:p>
          <a:p>
            <a:r>
              <a:rPr lang="en-US" sz="1400" dirty="0">
                <a:latin typeface="Sitka Text" panose="02000505000000020004" pitchFamily="2" charset="0"/>
              </a:rPr>
              <a:t>History, Human Resource Management, Marketing, Political Science, Sociology are offered.</a:t>
            </a:r>
          </a:p>
        </p:txBody>
      </p:sp>
    </p:spTree>
    <p:extLst>
      <p:ext uri="{BB962C8B-B14F-4D97-AF65-F5344CB8AC3E}">
        <p14:creationId xmlns:p14="http://schemas.microsoft.com/office/powerpoint/2010/main" val="41027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3">
            <a:extLst>
              <a:ext uri="{FF2B5EF4-FFF2-40B4-BE49-F238E27FC236}">
                <a16:creationId xmlns:a16="http://schemas.microsoft.com/office/drawing/2014/main" id="{28FC8987-3FE7-DE24-C93F-1BFC4E99FC74}"/>
              </a:ext>
            </a:extLst>
          </p:cNvPr>
          <p:cNvSpPr txBox="1">
            <a:spLocks/>
          </p:cNvSpPr>
          <p:nvPr/>
        </p:nvSpPr>
        <p:spPr>
          <a:xfrm>
            <a:off x="817559" y="190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Electives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7D75FA-1373-8FDB-BE22-E506E3C3691F}"/>
              </a:ext>
            </a:extLst>
          </p:cNvPr>
          <p:cNvSpPr txBox="1"/>
          <p:nvPr/>
        </p:nvSpPr>
        <p:spPr>
          <a:xfrm>
            <a:off x="244929" y="6101260"/>
            <a:ext cx="1145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Electives we offer in M.A.(Sociology) program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6177BB29-C7DB-0917-1FA7-6DF21756E2AD}"/>
              </a:ext>
            </a:extLst>
          </p:cNvPr>
          <p:cNvSpPr/>
          <p:nvPr/>
        </p:nvSpPr>
        <p:spPr>
          <a:xfrm>
            <a:off x="2232001" y="1551746"/>
            <a:ext cx="2279938" cy="1965463"/>
          </a:xfrm>
          <a:prstGeom prst="hexagon">
            <a:avLst/>
          </a:prstGeom>
          <a:solidFill>
            <a:srgbClr val="ED49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0DBBD47-C7EE-2AFD-AA1B-E5E77B552FBA}"/>
              </a:ext>
            </a:extLst>
          </p:cNvPr>
          <p:cNvSpPr/>
          <p:nvPr/>
        </p:nvSpPr>
        <p:spPr>
          <a:xfrm>
            <a:off x="7765815" y="2505821"/>
            <a:ext cx="2279938" cy="1965463"/>
          </a:xfrm>
          <a:prstGeom prst="hexagon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80919-C698-47BA-507A-5F9655894A6B}"/>
              </a:ext>
            </a:extLst>
          </p:cNvPr>
          <p:cNvGrpSpPr/>
          <p:nvPr/>
        </p:nvGrpSpPr>
        <p:grpSpPr>
          <a:xfrm>
            <a:off x="2478563" y="1879177"/>
            <a:ext cx="1828800" cy="461665"/>
            <a:chOff x="418041" y="3441859"/>
            <a:chExt cx="1828800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3A48AF-1417-C2B2-FB8E-656C098BA5A5}"/>
                </a:ext>
              </a:extLst>
            </p:cNvPr>
            <p:cNvSpPr txBox="1"/>
            <p:nvPr/>
          </p:nvSpPr>
          <p:spPr>
            <a:xfrm>
              <a:off x="578061" y="3441859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Finance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17BBB3-EC86-9A9C-A024-602351B3DE00}"/>
                </a:ext>
              </a:extLst>
            </p:cNvPr>
            <p:cNvSpPr/>
            <p:nvPr/>
          </p:nvSpPr>
          <p:spPr>
            <a:xfrm>
              <a:off x="418041" y="38793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D29E8F-7642-8E1D-980F-366814E4E574}"/>
              </a:ext>
            </a:extLst>
          </p:cNvPr>
          <p:cNvSpPr txBox="1"/>
          <p:nvPr/>
        </p:nvSpPr>
        <p:spPr>
          <a:xfrm>
            <a:off x="7706685" y="2824564"/>
            <a:ext cx="24493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69E6FF-C76E-FA01-A98A-A20FEC7E366D}"/>
              </a:ext>
            </a:extLst>
          </p:cNvPr>
          <p:cNvSpPr/>
          <p:nvPr/>
        </p:nvSpPr>
        <p:spPr>
          <a:xfrm>
            <a:off x="8035978" y="3253652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Board Of Directors with solid fill">
            <a:extLst>
              <a:ext uri="{FF2B5EF4-FFF2-40B4-BE49-F238E27FC236}">
                <a16:creationId xmlns:a16="http://schemas.microsoft.com/office/drawing/2014/main" id="{15ABA341-E6D1-D9F3-0B15-EA893AF4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2906" y="2542375"/>
            <a:ext cx="389965" cy="3899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Coins with solid fill">
            <a:extLst>
              <a:ext uri="{FF2B5EF4-FFF2-40B4-BE49-F238E27FC236}">
                <a16:creationId xmlns:a16="http://schemas.microsoft.com/office/drawing/2014/main" id="{44F0459A-9304-C7C8-DC94-EDCD02DC9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91938" y="1649313"/>
            <a:ext cx="380567" cy="3805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AA5E83F-4D31-6987-E4FB-5AFC70398706}"/>
              </a:ext>
            </a:extLst>
          </p:cNvPr>
          <p:cNvGrpSpPr/>
          <p:nvPr/>
        </p:nvGrpSpPr>
        <p:grpSpPr>
          <a:xfrm>
            <a:off x="5913092" y="1495434"/>
            <a:ext cx="2279938" cy="2005524"/>
            <a:chOff x="1267403" y="2582808"/>
            <a:chExt cx="2279938" cy="2005524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9C12A796-CC9F-0BA1-FBF4-802EF8FDBF99}"/>
                </a:ext>
              </a:extLst>
            </p:cNvPr>
            <p:cNvSpPr/>
            <p:nvPr/>
          </p:nvSpPr>
          <p:spPr>
            <a:xfrm>
              <a:off x="1267403" y="2582808"/>
              <a:ext cx="2279938" cy="1965463"/>
            </a:xfrm>
            <a:prstGeom prst="hexagon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3614BA-324A-9034-259D-2A986E515127}"/>
                </a:ext>
              </a:extLst>
            </p:cNvPr>
            <p:cNvSpPr txBox="1"/>
            <p:nvPr/>
          </p:nvSpPr>
          <p:spPr>
            <a:xfrm>
              <a:off x="1652992" y="2988407"/>
              <a:ext cx="1508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Marketing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0761B-1263-55F4-C398-A252C663EBC7}"/>
                </a:ext>
              </a:extLst>
            </p:cNvPr>
            <p:cNvSpPr/>
            <p:nvPr/>
          </p:nvSpPr>
          <p:spPr>
            <a:xfrm>
              <a:off x="1492972" y="344018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hopping cart with solid fill">
              <a:extLst>
                <a:ext uri="{FF2B5EF4-FFF2-40B4-BE49-F238E27FC236}">
                  <a16:creationId xmlns:a16="http://schemas.microsoft.com/office/drawing/2014/main" id="{1EB99783-D383-AE52-B6CC-25672049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3912" y="2611355"/>
              <a:ext cx="461665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F1AE5B-C300-A602-854A-73A8ECCB2E3E}"/>
                </a:ext>
              </a:extLst>
            </p:cNvPr>
            <p:cNvSpPr txBox="1"/>
            <p:nvPr/>
          </p:nvSpPr>
          <p:spPr>
            <a:xfrm>
              <a:off x="1428712" y="3418781"/>
              <a:ext cx="194162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Product &amp; Brand Management, Consumer Behaviour,  Digital &amp; Social Media Marketing, Customer Relationship Management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B3B418-A9DA-16E5-87F5-C24EE471AE73}"/>
              </a:ext>
            </a:extLst>
          </p:cNvPr>
          <p:cNvSpPr txBox="1"/>
          <p:nvPr/>
        </p:nvSpPr>
        <p:spPr>
          <a:xfrm>
            <a:off x="2397879" y="2336750"/>
            <a:ext cx="19806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Finance, International Financial Management, Security Analysis &amp; Portfolio Management,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International Banking And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Forex Management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A29337-02D4-C473-CC16-F83737AFF852}"/>
              </a:ext>
            </a:extLst>
          </p:cNvPr>
          <p:cNvGrpSpPr/>
          <p:nvPr/>
        </p:nvGrpSpPr>
        <p:grpSpPr>
          <a:xfrm>
            <a:off x="5929644" y="3523762"/>
            <a:ext cx="2279938" cy="1965463"/>
            <a:chOff x="5929644" y="3523762"/>
            <a:chExt cx="2279938" cy="1965463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8CDD2ADC-D965-F454-CA43-4B4E921BCF91}"/>
                </a:ext>
              </a:extLst>
            </p:cNvPr>
            <p:cNvSpPr/>
            <p:nvPr/>
          </p:nvSpPr>
          <p:spPr>
            <a:xfrm>
              <a:off x="5929644" y="3523762"/>
              <a:ext cx="2279938" cy="1965463"/>
            </a:xfrm>
            <a:prstGeom prst="hexag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BFD23B-6D24-1F3F-2AE3-0C89C5E6C1C4}"/>
                </a:ext>
              </a:extLst>
            </p:cNvPr>
            <p:cNvGrpSpPr/>
            <p:nvPr/>
          </p:nvGrpSpPr>
          <p:grpSpPr>
            <a:xfrm>
              <a:off x="6155213" y="4057949"/>
              <a:ext cx="1828800" cy="830997"/>
              <a:chOff x="418041" y="3441859"/>
              <a:chExt cx="1828800" cy="83099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EB27F3-C332-5A9F-4FA4-A47FD44D361C}"/>
                  </a:ext>
                </a:extLst>
              </p:cNvPr>
              <p:cNvSpPr txBox="1"/>
              <p:nvPr/>
            </p:nvSpPr>
            <p:spPr>
              <a:xfrm>
                <a:off x="468649" y="3441859"/>
                <a:ext cx="16907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Data Science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072583E-B53C-8D84-E858-BAB871F96B7E}"/>
                  </a:ext>
                </a:extLst>
              </p:cNvPr>
              <p:cNvSpPr/>
              <p:nvPr/>
            </p:nvSpPr>
            <p:spPr>
              <a:xfrm>
                <a:off x="418041" y="3879359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Graphic 31" descr="Statistics outline">
              <a:extLst>
                <a:ext uri="{FF2B5EF4-FFF2-40B4-BE49-F238E27FC236}">
                  <a16:creationId xmlns:a16="http://schemas.microsoft.com/office/drawing/2014/main" id="{584C6033-CCC6-EE01-FB01-D6380735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838781" y="3640055"/>
              <a:ext cx="461665" cy="46166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890972-C4C5-9A82-DE37-56D16DDAD1EB}"/>
                </a:ext>
              </a:extLst>
            </p:cNvPr>
            <p:cNvSpPr txBox="1"/>
            <p:nvPr/>
          </p:nvSpPr>
          <p:spPr>
            <a:xfrm>
              <a:off x="6221032" y="4502229"/>
              <a:ext cx="16971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Probability and Statistics, Data Science Toolbox,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Advance Data Visualization,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Machine Learning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A16DB9-7737-3725-9B85-F0F2448A9ACD}"/>
              </a:ext>
            </a:extLst>
          </p:cNvPr>
          <p:cNvSpPr txBox="1"/>
          <p:nvPr/>
        </p:nvSpPr>
        <p:spPr>
          <a:xfrm>
            <a:off x="7926180" y="3239929"/>
            <a:ext cx="191179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Consumer Behaviour,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Marketing Management,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Corporate Finance,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Operations Management &amp;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Research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A62D8A3F-A60B-26A5-EE5A-F4D5D8AD34FE}"/>
              </a:ext>
            </a:extLst>
          </p:cNvPr>
          <p:cNvSpPr/>
          <p:nvPr/>
        </p:nvSpPr>
        <p:spPr>
          <a:xfrm>
            <a:off x="4082768" y="2544343"/>
            <a:ext cx="2279938" cy="1965463"/>
          </a:xfrm>
          <a:prstGeom prst="hexagon">
            <a:avLst/>
          </a:prstGeom>
          <a:solidFill>
            <a:srgbClr val="D41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858745-16A9-F800-7627-274CA2D8569A}"/>
              </a:ext>
            </a:extLst>
          </p:cNvPr>
          <p:cNvSpPr txBox="1"/>
          <p:nvPr/>
        </p:nvSpPr>
        <p:spPr>
          <a:xfrm>
            <a:off x="4395785" y="2910954"/>
            <a:ext cx="1719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English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0F749D-A77F-214F-2C49-A9F76FCF41F3}"/>
              </a:ext>
            </a:extLst>
          </p:cNvPr>
          <p:cNvSpPr/>
          <p:nvPr/>
        </p:nvSpPr>
        <p:spPr>
          <a:xfrm>
            <a:off x="4308336" y="3349360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Scroll with solid fill">
            <a:extLst>
              <a:ext uri="{FF2B5EF4-FFF2-40B4-BE49-F238E27FC236}">
                <a16:creationId xmlns:a16="http://schemas.microsoft.com/office/drawing/2014/main" id="{30EF8248-1E21-045E-80E1-51C8D5AE5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025649" y="2627819"/>
            <a:ext cx="394173" cy="394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B036055-94B8-26EC-7711-D91CE3CB8DD9}"/>
              </a:ext>
            </a:extLst>
          </p:cNvPr>
          <p:cNvSpPr txBox="1"/>
          <p:nvPr/>
        </p:nvSpPr>
        <p:spPr>
          <a:xfrm>
            <a:off x="4221326" y="3365854"/>
            <a:ext cx="1998844" cy="109260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Academic English, 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Introduction to the Study of Language, Post-Independence Indian Literature,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Postcolonial Literature &amp; Cultural Studies</a:t>
            </a: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42EA3EC-5098-34A0-D467-B6FD2F24520A}"/>
              </a:ext>
            </a:extLst>
          </p:cNvPr>
          <p:cNvSpPr/>
          <p:nvPr/>
        </p:nvSpPr>
        <p:spPr>
          <a:xfrm>
            <a:off x="2237377" y="3563855"/>
            <a:ext cx="2279938" cy="1965463"/>
          </a:xfrm>
          <a:prstGeom prst="hexagon">
            <a:avLst/>
          </a:prstGeom>
          <a:solidFill>
            <a:srgbClr val="029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F6A6FC-AF76-0957-7A77-CBED6587BD80}"/>
              </a:ext>
            </a:extLst>
          </p:cNvPr>
          <p:cNvGrpSpPr/>
          <p:nvPr/>
        </p:nvGrpSpPr>
        <p:grpSpPr>
          <a:xfrm>
            <a:off x="2245595" y="4045428"/>
            <a:ext cx="2330882" cy="461665"/>
            <a:chOff x="215204" y="3360214"/>
            <a:chExt cx="2330882" cy="461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2773F3-889F-3937-D345-DEEA4D1DFB69}"/>
                </a:ext>
              </a:extLst>
            </p:cNvPr>
            <p:cNvSpPr txBox="1"/>
            <p:nvPr/>
          </p:nvSpPr>
          <p:spPr>
            <a:xfrm>
              <a:off x="215204" y="3360214"/>
              <a:ext cx="23308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Human Resource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A3E911-51DF-685D-BF49-891FE7A112FE}"/>
                </a:ext>
              </a:extLst>
            </p:cNvPr>
            <p:cNvSpPr/>
            <p:nvPr/>
          </p:nvSpPr>
          <p:spPr>
            <a:xfrm>
              <a:off x="418041" y="3777759"/>
              <a:ext cx="1828800" cy="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3" name="Graphic 52" descr="Cycle with people with solid fill">
            <a:extLst>
              <a:ext uri="{FF2B5EF4-FFF2-40B4-BE49-F238E27FC236}">
                <a16:creationId xmlns:a16="http://schemas.microsoft.com/office/drawing/2014/main" id="{CDDF41EB-AF95-072E-DBA0-8324420B3D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41882" y="3653883"/>
            <a:ext cx="461665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DDA4753-FE1B-E05D-9A9D-D0171FC705C2}"/>
              </a:ext>
            </a:extLst>
          </p:cNvPr>
          <p:cNvSpPr txBox="1"/>
          <p:nvPr/>
        </p:nvSpPr>
        <p:spPr>
          <a:xfrm>
            <a:off x="2382033" y="4436550"/>
            <a:ext cx="20003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Training and Development, Industrial Relations and 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Labour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Laws, Human Resource Management, Compensation Management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A03A7EC-16DF-AD73-FC7B-CAAAE321C3C7}"/>
              </a:ext>
            </a:extLst>
          </p:cNvPr>
          <p:cNvSpPr/>
          <p:nvPr/>
        </p:nvSpPr>
        <p:spPr>
          <a:xfrm>
            <a:off x="9619772" y="3509228"/>
            <a:ext cx="2279938" cy="196546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56F9E-122D-6A06-E262-C1C618D2D724}"/>
              </a:ext>
            </a:extLst>
          </p:cNvPr>
          <p:cNvSpPr txBox="1"/>
          <p:nvPr/>
        </p:nvSpPr>
        <p:spPr>
          <a:xfrm>
            <a:off x="9740785" y="3946096"/>
            <a:ext cx="2038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Political Science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43E208-075C-251C-9A94-87DF227BA2DC}"/>
              </a:ext>
            </a:extLst>
          </p:cNvPr>
          <p:cNvSpPr/>
          <p:nvPr/>
        </p:nvSpPr>
        <p:spPr>
          <a:xfrm>
            <a:off x="9864535" y="4416289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A26130C2-7C92-E6EC-92F4-ABCAC6F9EC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553456" y="3571700"/>
            <a:ext cx="386316" cy="386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DCB12-F706-A261-742E-19F18666ED3C}"/>
              </a:ext>
            </a:extLst>
          </p:cNvPr>
          <p:cNvSpPr txBox="1"/>
          <p:nvPr/>
        </p:nvSpPr>
        <p:spPr>
          <a:xfrm>
            <a:off x="9856819" y="4368899"/>
            <a:ext cx="18058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Political Institutions in India, Public Policy &amp; Governance in India, Comparative Political Analysis, Political Process in India</a:t>
            </a: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47DEE329-76BD-7BDE-05A2-D5FFCD52E375}"/>
              </a:ext>
            </a:extLst>
          </p:cNvPr>
          <p:cNvSpPr/>
          <p:nvPr/>
        </p:nvSpPr>
        <p:spPr>
          <a:xfrm>
            <a:off x="9603662" y="1495434"/>
            <a:ext cx="2279938" cy="1965463"/>
          </a:xfrm>
          <a:prstGeom prst="hexagon">
            <a:avLst/>
          </a:prstGeom>
          <a:solidFill>
            <a:srgbClr val="E97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EA43FC-DDEF-71F7-D397-46353774E64C}"/>
              </a:ext>
            </a:extLst>
          </p:cNvPr>
          <p:cNvSpPr txBox="1"/>
          <p:nvPr/>
        </p:nvSpPr>
        <p:spPr>
          <a:xfrm>
            <a:off x="9755492" y="1964565"/>
            <a:ext cx="2076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History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215C11-3D7D-8437-F8E0-834FAF86AD98}"/>
              </a:ext>
            </a:extLst>
          </p:cNvPr>
          <p:cNvSpPr/>
          <p:nvPr/>
        </p:nvSpPr>
        <p:spPr>
          <a:xfrm>
            <a:off x="9880175" y="2397480"/>
            <a:ext cx="1828800" cy="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Pyramid outline">
            <a:extLst>
              <a:ext uri="{FF2B5EF4-FFF2-40B4-BE49-F238E27FC236}">
                <a16:creationId xmlns:a16="http://schemas.microsoft.com/office/drawing/2014/main" id="{A3F283F6-AAAE-11A2-1068-9824D20E42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557255" y="1582048"/>
            <a:ext cx="382517" cy="382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E5FFD17-8610-BED7-FF9F-81B8594C9048}"/>
              </a:ext>
            </a:extLst>
          </p:cNvPr>
          <p:cNvSpPr txBox="1"/>
          <p:nvPr/>
        </p:nvSpPr>
        <p:spPr>
          <a:xfrm>
            <a:off x="9898837" y="2455629"/>
            <a:ext cx="1701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upto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AD 650,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History of India from 650 – 1200 AD,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Women in Indian History,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Twentieth Century World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D39AF6-4F49-59E0-04C8-2314EAA22FBC}"/>
              </a:ext>
            </a:extLst>
          </p:cNvPr>
          <p:cNvGrpSpPr/>
          <p:nvPr/>
        </p:nvGrpSpPr>
        <p:grpSpPr>
          <a:xfrm>
            <a:off x="292290" y="2569871"/>
            <a:ext cx="2493782" cy="2032261"/>
            <a:chOff x="-801602" y="2534974"/>
            <a:chExt cx="2493782" cy="2032261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E617A72F-89BA-87A4-23E8-11FB25554723}"/>
                </a:ext>
              </a:extLst>
            </p:cNvPr>
            <p:cNvSpPr/>
            <p:nvPr/>
          </p:nvSpPr>
          <p:spPr>
            <a:xfrm>
              <a:off x="-693139" y="2534974"/>
              <a:ext cx="2276856" cy="1965960"/>
            </a:xfrm>
            <a:prstGeom prst="hexagon">
              <a:avLst/>
            </a:prstGeom>
            <a:solidFill>
              <a:srgbClr val="F26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48E677-6BB8-49F5-94AF-887AAE34AE6D}"/>
                </a:ext>
              </a:extLst>
            </p:cNvPr>
            <p:cNvGrpSpPr/>
            <p:nvPr/>
          </p:nvGrpSpPr>
          <p:grpSpPr>
            <a:xfrm>
              <a:off x="-801602" y="2867634"/>
              <a:ext cx="2493782" cy="453076"/>
              <a:chOff x="215204" y="3189574"/>
              <a:chExt cx="2330882" cy="4234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751E8A-6304-9C40-CA39-45C0E381C15F}"/>
                  </a:ext>
                </a:extLst>
              </p:cNvPr>
              <p:cNvSpPr txBox="1"/>
              <p:nvPr/>
            </p:nvSpPr>
            <p:spPr>
              <a:xfrm>
                <a:off x="215204" y="3189574"/>
                <a:ext cx="2330882" cy="410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 Condensed Extra Bold" panose="020B0803020202020204" pitchFamily="34" charset="0"/>
                  </a:rPr>
                  <a:t>Economics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930891-137F-80A4-5723-657D15BC5C31}"/>
                  </a:ext>
                </a:extLst>
              </p:cNvPr>
              <p:cNvSpPr/>
              <p:nvPr/>
            </p:nvSpPr>
            <p:spPr>
              <a:xfrm>
                <a:off x="459588" y="3613054"/>
                <a:ext cx="1828800" cy="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Supply And Demand with solid fill">
              <a:extLst>
                <a:ext uri="{FF2B5EF4-FFF2-40B4-BE49-F238E27FC236}">
                  <a16:creationId xmlns:a16="http://schemas.microsoft.com/office/drawing/2014/main" id="{B26C1D9F-3F4D-7EB5-49FE-9CE0FB956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62813" y="2582359"/>
              <a:ext cx="382026" cy="38202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03836-0A06-0AD3-5556-673F7CF5A6D1}"/>
                </a:ext>
              </a:extLst>
            </p:cNvPr>
            <p:cNvSpPr txBox="1"/>
            <p:nvPr/>
          </p:nvSpPr>
          <p:spPr>
            <a:xfrm>
              <a:off x="-518781" y="3274573"/>
              <a:ext cx="1937859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" panose="020B0606020104020203" pitchFamily="34" charset="0"/>
                </a:rPr>
                <a:t>International Organization &amp; Regional Cooperation in Ade, Economics of Education &amp; Health, Comparative Development Models, International Capital Markets &amp; Finance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865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M.A.(Sociology)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7D63B-BEC7-FD5D-3884-8DA5E30AB7F2}"/>
              </a:ext>
            </a:extLst>
          </p:cNvPr>
          <p:cNvGrpSpPr/>
          <p:nvPr/>
        </p:nvGrpSpPr>
        <p:grpSpPr>
          <a:xfrm>
            <a:off x="295505" y="1872341"/>
            <a:ext cx="3136945" cy="3438981"/>
            <a:chOff x="355960" y="2971800"/>
            <a:chExt cx="2901943" cy="3181350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68012FB2-0BB7-AA58-DAF9-DB0D9A56D1CA}"/>
                </a:ext>
              </a:extLst>
            </p:cNvPr>
            <p:cNvSpPr/>
            <p:nvPr/>
          </p:nvSpPr>
          <p:spPr>
            <a:xfrm rot="18973752" flipV="1">
              <a:off x="495833" y="3244575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9B460B0D-1FDD-678D-1722-E4EB4CEDCC8D}"/>
                </a:ext>
              </a:extLst>
            </p:cNvPr>
            <p:cNvSpPr/>
            <p:nvPr/>
          </p:nvSpPr>
          <p:spPr>
            <a:xfrm>
              <a:off x="692949" y="2971800"/>
              <a:ext cx="256032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538B1E7C-D689-5BEC-FC68-1D2F900B502F}"/>
                </a:ext>
              </a:extLst>
            </p:cNvPr>
            <p:cNvSpPr/>
            <p:nvPr/>
          </p:nvSpPr>
          <p:spPr>
            <a:xfrm rot="19003292">
              <a:off x="355960" y="3006617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BDD8F2-226A-79C9-1E5F-736AFF52C4C6}"/>
                </a:ext>
              </a:extLst>
            </p:cNvPr>
            <p:cNvSpPr txBox="1"/>
            <p:nvPr/>
          </p:nvSpPr>
          <p:spPr>
            <a:xfrm rot="19130256">
              <a:off x="506991" y="2983243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E9445-1E4F-7007-0A4D-6F7CFA71FB3F}"/>
                </a:ext>
              </a:extLst>
            </p:cNvPr>
            <p:cNvSpPr txBox="1"/>
            <p:nvPr/>
          </p:nvSpPr>
          <p:spPr>
            <a:xfrm>
              <a:off x="807317" y="3278546"/>
              <a:ext cx="2450586" cy="264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Classical Sociological 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Sociology 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Science, Technology &amp; Society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Research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Fundamentals of Information Technology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D3FAA9-EFDA-1113-F5FE-B923D44219ED}"/>
              </a:ext>
            </a:extLst>
          </p:cNvPr>
          <p:cNvGrpSpPr/>
          <p:nvPr/>
        </p:nvGrpSpPr>
        <p:grpSpPr>
          <a:xfrm>
            <a:off x="3377120" y="1869580"/>
            <a:ext cx="2855893" cy="3441738"/>
            <a:chOff x="3510917" y="2969246"/>
            <a:chExt cx="2641945" cy="3183903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4BB273B1-9330-8A28-926F-C4FC0E2C7215}"/>
                </a:ext>
              </a:extLst>
            </p:cNvPr>
            <p:cNvSpPr/>
            <p:nvPr/>
          </p:nvSpPr>
          <p:spPr>
            <a:xfrm rot="18973752" flipV="1">
              <a:off x="3655538" y="3246329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3E109F7-6795-4716-02E7-F4179A0612A7}"/>
                </a:ext>
              </a:extLst>
            </p:cNvPr>
            <p:cNvSpPr/>
            <p:nvPr/>
          </p:nvSpPr>
          <p:spPr>
            <a:xfrm>
              <a:off x="3866862" y="2971798"/>
              <a:ext cx="2286000" cy="3181351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DC170-E54D-7F36-72FF-7166BAD0E695}"/>
                </a:ext>
              </a:extLst>
            </p:cNvPr>
            <p:cNvSpPr txBox="1"/>
            <p:nvPr/>
          </p:nvSpPr>
          <p:spPr>
            <a:xfrm>
              <a:off x="3973047" y="3293810"/>
              <a:ext cx="2179814" cy="2391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7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800" dirty="0"/>
                <a:t>Globalization &amp; Society </a:t>
              </a:r>
            </a:p>
            <a:p>
              <a:r>
                <a:rPr lang="en-US" sz="1800" dirty="0"/>
                <a:t>Methodology of Social </a:t>
              </a:r>
            </a:p>
            <a:p>
              <a:r>
                <a:rPr lang="en-US" sz="1800" dirty="0"/>
                <a:t>Criminal Justice &amp; Correctional Management</a:t>
              </a:r>
            </a:p>
            <a:p>
              <a:r>
                <a:rPr lang="en-US" sz="1800" dirty="0"/>
                <a:t>Generic Elective I </a:t>
              </a:r>
            </a:p>
            <a:p>
              <a:r>
                <a:rPr lang="en-US" sz="1800" dirty="0"/>
                <a:t>Teaching Aptitude</a:t>
              </a: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1FABBA00-8145-F630-9ABF-B790F150ED04}"/>
                </a:ext>
              </a:extLst>
            </p:cNvPr>
            <p:cNvSpPr/>
            <p:nvPr/>
          </p:nvSpPr>
          <p:spPr>
            <a:xfrm rot="19003292">
              <a:off x="3510917" y="3006619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7DACD-A9CF-0619-F9E1-42F81282A337}"/>
                </a:ext>
              </a:extLst>
            </p:cNvPr>
            <p:cNvSpPr txBox="1"/>
            <p:nvPr/>
          </p:nvSpPr>
          <p:spPr>
            <a:xfrm rot="19130256">
              <a:off x="3661947" y="296924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EF4A59-8D9A-FEC7-C716-3CB92AB743AA}"/>
              </a:ext>
            </a:extLst>
          </p:cNvPr>
          <p:cNvGrpSpPr/>
          <p:nvPr/>
        </p:nvGrpSpPr>
        <p:grpSpPr>
          <a:xfrm>
            <a:off x="6182693" y="1872341"/>
            <a:ext cx="2901387" cy="3438979"/>
            <a:chOff x="6330115" y="2971800"/>
            <a:chExt cx="2684031" cy="3181350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D2CDB2A2-6D76-061C-90AE-948236856A9A}"/>
                </a:ext>
              </a:extLst>
            </p:cNvPr>
            <p:cNvSpPr/>
            <p:nvPr/>
          </p:nvSpPr>
          <p:spPr>
            <a:xfrm rot="18973752" flipV="1">
              <a:off x="6469988" y="3243279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9A0F7DF8-2658-9C8B-DA51-E5D6E7D2EE7C}"/>
                </a:ext>
              </a:extLst>
            </p:cNvPr>
            <p:cNvSpPr/>
            <p:nvPr/>
          </p:nvSpPr>
          <p:spPr>
            <a:xfrm>
              <a:off x="6669830" y="2971800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E2FF0-BB10-3032-3F6D-09014DB49FF0}"/>
                </a:ext>
              </a:extLst>
            </p:cNvPr>
            <p:cNvSpPr txBox="1"/>
            <p:nvPr/>
          </p:nvSpPr>
          <p:spPr>
            <a:xfrm>
              <a:off x="6728147" y="3293672"/>
              <a:ext cx="2285999" cy="239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800" dirty="0"/>
                <a:t>Gender &amp; Society </a:t>
              </a:r>
            </a:p>
            <a:p>
              <a:r>
                <a:rPr lang="en-US" sz="1800" dirty="0"/>
                <a:t>Sociology of Kinship Family &amp; Marriage </a:t>
              </a:r>
            </a:p>
            <a:p>
              <a:r>
                <a:rPr lang="en-US" sz="1800" dirty="0"/>
                <a:t>Sociology of Demography</a:t>
              </a:r>
            </a:p>
            <a:p>
              <a:r>
                <a:rPr lang="en-US" sz="1800" dirty="0"/>
                <a:t>Generic Elective II </a:t>
              </a:r>
            </a:p>
            <a:p>
              <a:r>
                <a:rPr lang="en-US" sz="1800" dirty="0"/>
                <a:t>Term Paper or a course from GE basket</a:t>
              </a:r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68BBBEC6-3521-07BC-2D3B-4AF35916DF28}"/>
                </a:ext>
              </a:extLst>
            </p:cNvPr>
            <p:cNvSpPr/>
            <p:nvPr/>
          </p:nvSpPr>
          <p:spPr>
            <a:xfrm rot="19003292">
              <a:off x="6330115" y="3005321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D7446-244A-0E35-08BC-3481D9FE8FD9}"/>
                </a:ext>
              </a:extLst>
            </p:cNvPr>
            <p:cNvSpPr txBox="1"/>
            <p:nvPr/>
          </p:nvSpPr>
          <p:spPr>
            <a:xfrm rot="19130256">
              <a:off x="6481146" y="2981947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38763B-19C6-3541-259B-D62B7FF3CD79}"/>
              </a:ext>
            </a:extLst>
          </p:cNvPr>
          <p:cNvGrpSpPr/>
          <p:nvPr/>
        </p:nvGrpSpPr>
        <p:grpSpPr>
          <a:xfrm>
            <a:off x="8970719" y="1868668"/>
            <a:ext cx="2838870" cy="3442651"/>
            <a:chOff x="9139304" y="2968402"/>
            <a:chExt cx="2626198" cy="3184747"/>
          </a:xfrm>
        </p:grpSpPr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13F32B9F-2DF7-9D3F-D2D0-B50FAC8616A9}"/>
                </a:ext>
              </a:extLst>
            </p:cNvPr>
            <p:cNvSpPr/>
            <p:nvPr/>
          </p:nvSpPr>
          <p:spPr>
            <a:xfrm rot="18973752" flipV="1">
              <a:off x="9283925" y="3245485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ounded Rectangle 24">
              <a:extLst>
                <a:ext uri="{FF2B5EF4-FFF2-40B4-BE49-F238E27FC236}">
                  <a16:creationId xmlns:a16="http://schemas.microsoft.com/office/drawing/2014/main" id="{56F2DFA4-7A5D-93FA-FBBA-25CC6A29EA50}"/>
                </a:ext>
              </a:extLst>
            </p:cNvPr>
            <p:cNvSpPr/>
            <p:nvPr/>
          </p:nvSpPr>
          <p:spPr>
            <a:xfrm>
              <a:off x="9472799" y="2971799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1C6BA598-C3B8-B588-2194-2C98703C524E}"/>
                </a:ext>
              </a:extLst>
            </p:cNvPr>
            <p:cNvSpPr/>
            <p:nvPr/>
          </p:nvSpPr>
          <p:spPr>
            <a:xfrm rot="19003292">
              <a:off x="9139304" y="3005775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BE95AB-DAE5-4038-9CF7-C450EAE1342B}"/>
                </a:ext>
              </a:extLst>
            </p:cNvPr>
            <p:cNvSpPr txBox="1"/>
            <p:nvPr/>
          </p:nvSpPr>
          <p:spPr>
            <a:xfrm rot="19130256">
              <a:off x="9290334" y="2968402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15C853-4DDB-A6EF-0A4D-4E3845D535FF}"/>
                </a:ext>
              </a:extLst>
            </p:cNvPr>
            <p:cNvSpPr txBox="1"/>
            <p:nvPr/>
          </p:nvSpPr>
          <p:spPr>
            <a:xfrm>
              <a:off x="9585688" y="3305400"/>
              <a:ext cx="2179814" cy="1879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800" dirty="0"/>
                <a:t>Sociology of Health</a:t>
              </a:r>
            </a:p>
            <a:p>
              <a:r>
                <a:rPr lang="en-US" sz="1800" dirty="0"/>
                <a:t>Generic Elective III </a:t>
              </a:r>
            </a:p>
            <a:p>
              <a:r>
                <a:rPr lang="en-US" sz="1800" dirty="0"/>
                <a:t>Generic Elective IV </a:t>
              </a:r>
            </a:p>
            <a:p>
              <a:r>
                <a:rPr lang="en-US" sz="1800" dirty="0"/>
                <a:t>Dissertation or two courses from GE basket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05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3B1A-DBCC-902D-FB82-F52821DA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8" y="365125"/>
            <a:ext cx="10781482" cy="1325563"/>
          </a:xfrm>
        </p:spPr>
        <p:txBody>
          <a:bodyPr/>
          <a:lstStyle/>
          <a:p>
            <a:r>
              <a:rPr lang="en-US" dirty="0"/>
              <a:t>PROGRAMME SCHEME: MBA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7D63B-BEC7-FD5D-3884-8DA5E30AB7F2}"/>
              </a:ext>
            </a:extLst>
          </p:cNvPr>
          <p:cNvGrpSpPr/>
          <p:nvPr/>
        </p:nvGrpSpPr>
        <p:grpSpPr>
          <a:xfrm>
            <a:off x="295505" y="2177142"/>
            <a:ext cx="3131936" cy="3438979"/>
            <a:chOff x="355960" y="2971800"/>
            <a:chExt cx="2897309" cy="3181350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68012FB2-0BB7-AA58-DAF9-DB0D9A56D1CA}"/>
                </a:ext>
              </a:extLst>
            </p:cNvPr>
            <p:cNvSpPr/>
            <p:nvPr/>
          </p:nvSpPr>
          <p:spPr>
            <a:xfrm rot="18973752" flipV="1">
              <a:off x="495833" y="3244575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9B460B0D-1FDD-678D-1722-E4EB4CEDCC8D}"/>
                </a:ext>
              </a:extLst>
            </p:cNvPr>
            <p:cNvSpPr/>
            <p:nvPr/>
          </p:nvSpPr>
          <p:spPr>
            <a:xfrm>
              <a:off x="692949" y="2971800"/>
              <a:ext cx="256032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538B1E7C-D689-5BEC-FC68-1D2F900B502F}"/>
                </a:ext>
              </a:extLst>
            </p:cNvPr>
            <p:cNvSpPr/>
            <p:nvPr/>
          </p:nvSpPr>
          <p:spPr>
            <a:xfrm rot="19003292">
              <a:off x="355960" y="3006617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BDD8F2-226A-79C9-1E5F-736AFF52C4C6}"/>
                </a:ext>
              </a:extLst>
            </p:cNvPr>
            <p:cNvSpPr txBox="1"/>
            <p:nvPr/>
          </p:nvSpPr>
          <p:spPr>
            <a:xfrm rot="19130256">
              <a:off x="506991" y="2983243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E9445-1E4F-7007-0A4D-6F7CFA71FB3F}"/>
                </a:ext>
              </a:extLst>
            </p:cNvPr>
            <p:cNvSpPr txBox="1"/>
            <p:nvPr/>
          </p:nvSpPr>
          <p:spPr>
            <a:xfrm>
              <a:off x="818912" y="3348328"/>
              <a:ext cx="2404125" cy="2363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Financial Reporting, Statements, and Analysis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Managerial Economics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International Business Environment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Marketing Management</a:t>
              </a:r>
            </a:p>
            <a:p>
              <a:pPr marL="114300" marR="0" lvl="0" indent="-1143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rPr>
                <a:t>Organizational Behaviour and Human Resource Dynamics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D3FAA9-EFDA-1113-F5FE-B923D44219ED}"/>
              </a:ext>
            </a:extLst>
          </p:cNvPr>
          <p:cNvGrpSpPr/>
          <p:nvPr/>
        </p:nvGrpSpPr>
        <p:grpSpPr>
          <a:xfrm>
            <a:off x="3377120" y="2174381"/>
            <a:ext cx="2855893" cy="3441739"/>
            <a:chOff x="3510917" y="2969246"/>
            <a:chExt cx="2641945" cy="3183903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4BB273B1-9330-8A28-926F-C4FC0E2C7215}"/>
                </a:ext>
              </a:extLst>
            </p:cNvPr>
            <p:cNvSpPr/>
            <p:nvPr/>
          </p:nvSpPr>
          <p:spPr>
            <a:xfrm rot="18973752" flipV="1">
              <a:off x="3655538" y="3246329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53E109F7-6795-4716-02E7-F4179A0612A7}"/>
                </a:ext>
              </a:extLst>
            </p:cNvPr>
            <p:cNvSpPr/>
            <p:nvPr/>
          </p:nvSpPr>
          <p:spPr>
            <a:xfrm>
              <a:off x="3866862" y="2971798"/>
              <a:ext cx="2286000" cy="3181351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DC170-E54D-7F36-72FF-7166BAD0E695}"/>
                </a:ext>
              </a:extLst>
            </p:cNvPr>
            <p:cNvSpPr txBox="1"/>
            <p:nvPr/>
          </p:nvSpPr>
          <p:spPr>
            <a:xfrm>
              <a:off x="3973047" y="3429000"/>
              <a:ext cx="2179814" cy="259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Corporate Finance</a:t>
              </a:r>
            </a:p>
            <a:p>
              <a:r>
                <a:rPr lang="en-US" sz="1600" dirty="0"/>
                <a:t>Operations Management and Research</a:t>
              </a:r>
            </a:p>
            <a:p>
              <a:r>
                <a:rPr lang="en-US" sz="1600" dirty="0"/>
                <a:t>Business Analytics</a:t>
              </a:r>
            </a:p>
            <a:p>
              <a:r>
                <a:rPr lang="en-US" sz="1600" dirty="0"/>
                <a:t>Research Methodology</a:t>
              </a:r>
            </a:p>
            <a:p>
              <a:r>
                <a:rPr lang="en-US" sz="1600" dirty="0"/>
                <a:t>Legal Aspects of Business</a:t>
              </a:r>
            </a:p>
            <a:p>
              <a:r>
                <a:rPr lang="en-US" sz="1600" dirty="0"/>
                <a:t>Communication for Leaders</a:t>
              </a: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1FABBA00-8145-F630-9ABF-B790F150ED04}"/>
                </a:ext>
              </a:extLst>
            </p:cNvPr>
            <p:cNvSpPr/>
            <p:nvPr/>
          </p:nvSpPr>
          <p:spPr>
            <a:xfrm rot="19003292">
              <a:off x="3510917" y="3006619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7DACD-A9CF-0619-F9E1-42F81282A337}"/>
                </a:ext>
              </a:extLst>
            </p:cNvPr>
            <p:cNvSpPr txBox="1"/>
            <p:nvPr/>
          </p:nvSpPr>
          <p:spPr>
            <a:xfrm rot="19130256">
              <a:off x="3661947" y="296924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EF4A59-8D9A-FEC7-C716-3CB92AB743AA}"/>
              </a:ext>
            </a:extLst>
          </p:cNvPr>
          <p:cNvGrpSpPr/>
          <p:nvPr/>
        </p:nvGrpSpPr>
        <p:grpSpPr>
          <a:xfrm>
            <a:off x="6182693" y="2177142"/>
            <a:ext cx="2856416" cy="3438979"/>
            <a:chOff x="6330115" y="2971800"/>
            <a:chExt cx="2642429" cy="3181350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D2CDB2A2-6D76-061C-90AE-948236856A9A}"/>
                </a:ext>
              </a:extLst>
            </p:cNvPr>
            <p:cNvSpPr/>
            <p:nvPr/>
          </p:nvSpPr>
          <p:spPr>
            <a:xfrm rot="18973752" flipV="1">
              <a:off x="6469988" y="3243279"/>
              <a:ext cx="1069098" cy="93502"/>
            </a:xfrm>
            <a:prstGeom prst="trapezoid">
              <a:avLst>
                <a:gd name="adj" fmla="val 43919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9A0F7DF8-2658-9C8B-DA51-E5D6E7D2EE7C}"/>
                </a:ext>
              </a:extLst>
            </p:cNvPr>
            <p:cNvSpPr/>
            <p:nvPr/>
          </p:nvSpPr>
          <p:spPr>
            <a:xfrm>
              <a:off x="6669830" y="2971800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E2FF0-BB10-3032-3F6D-09014DB49FF0}"/>
                </a:ext>
              </a:extLst>
            </p:cNvPr>
            <p:cNvSpPr txBox="1"/>
            <p:nvPr/>
          </p:nvSpPr>
          <p:spPr>
            <a:xfrm>
              <a:off x="6792730" y="3414996"/>
              <a:ext cx="2179814" cy="2363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3 Courses from the first area of specialization</a:t>
              </a:r>
            </a:p>
            <a:p>
              <a:r>
                <a:rPr lang="en-US" sz="1600" dirty="0"/>
                <a:t>Corporate Strategy and Entrepreneurship</a:t>
              </a:r>
            </a:p>
            <a:p>
              <a:r>
                <a:rPr lang="en-US" sz="1600" dirty="0"/>
                <a:t>Generic Elective I</a:t>
              </a:r>
            </a:p>
            <a:p>
              <a:r>
                <a:rPr lang="en-US" sz="1600" dirty="0"/>
                <a:t>Seminar On Summer Training or a course from GE basket.</a:t>
              </a:r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68BBBEC6-3521-07BC-2D3B-4AF35916DF28}"/>
                </a:ext>
              </a:extLst>
            </p:cNvPr>
            <p:cNvSpPr/>
            <p:nvPr/>
          </p:nvSpPr>
          <p:spPr>
            <a:xfrm rot="19003292">
              <a:off x="6330115" y="3005321"/>
              <a:ext cx="1081445" cy="291806"/>
            </a:xfrm>
            <a:prstGeom prst="trapezoid">
              <a:avLst>
                <a:gd name="adj" fmla="val 86871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D7446-244A-0E35-08BC-3481D9FE8FD9}"/>
                </a:ext>
              </a:extLst>
            </p:cNvPr>
            <p:cNvSpPr txBox="1"/>
            <p:nvPr/>
          </p:nvSpPr>
          <p:spPr>
            <a:xfrm rot="19130256">
              <a:off x="6481146" y="2981947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38763B-19C6-3541-259B-D62B7FF3CD79}"/>
              </a:ext>
            </a:extLst>
          </p:cNvPr>
          <p:cNvGrpSpPr/>
          <p:nvPr/>
        </p:nvGrpSpPr>
        <p:grpSpPr>
          <a:xfrm>
            <a:off x="8970719" y="2173469"/>
            <a:ext cx="2838870" cy="3442651"/>
            <a:chOff x="9139304" y="2968402"/>
            <a:chExt cx="2626198" cy="3184747"/>
          </a:xfrm>
        </p:grpSpPr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13F32B9F-2DF7-9D3F-D2D0-B50FAC8616A9}"/>
                </a:ext>
              </a:extLst>
            </p:cNvPr>
            <p:cNvSpPr/>
            <p:nvPr/>
          </p:nvSpPr>
          <p:spPr>
            <a:xfrm rot="18973752" flipV="1">
              <a:off x="9283925" y="3245485"/>
              <a:ext cx="1069098" cy="93502"/>
            </a:xfrm>
            <a:prstGeom prst="trapezoid">
              <a:avLst>
                <a:gd name="adj" fmla="val 43919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ounded Rectangle 24">
              <a:extLst>
                <a:ext uri="{FF2B5EF4-FFF2-40B4-BE49-F238E27FC236}">
                  <a16:creationId xmlns:a16="http://schemas.microsoft.com/office/drawing/2014/main" id="{56F2DFA4-7A5D-93FA-FBBA-25CC6A29EA50}"/>
                </a:ext>
              </a:extLst>
            </p:cNvPr>
            <p:cNvSpPr/>
            <p:nvPr/>
          </p:nvSpPr>
          <p:spPr>
            <a:xfrm>
              <a:off x="9472799" y="2971799"/>
              <a:ext cx="2286000" cy="3181350"/>
            </a:xfrm>
            <a:prstGeom prst="roundRect">
              <a:avLst>
                <a:gd name="adj" fmla="val 6208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1C6BA598-C3B8-B588-2194-2C98703C524E}"/>
                </a:ext>
              </a:extLst>
            </p:cNvPr>
            <p:cNvSpPr/>
            <p:nvPr/>
          </p:nvSpPr>
          <p:spPr>
            <a:xfrm rot="19003292">
              <a:off x="9139304" y="3005775"/>
              <a:ext cx="1081445" cy="291806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35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en-US" sz="1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BE95AB-DAE5-4038-9CF7-C450EAE1342B}"/>
                </a:ext>
              </a:extLst>
            </p:cNvPr>
            <p:cNvSpPr txBox="1"/>
            <p:nvPr/>
          </p:nvSpPr>
          <p:spPr>
            <a:xfrm rot="19130256">
              <a:off x="9290334" y="2968402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Term 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15C853-4DDB-A6EF-0A4D-4E3845D535FF}"/>
                </a:ext>
              </a:extLst>
            </p:cNvPr>
            <p:cNvSpPr txBox="1"/>
            <p:nvPr/>
          </p:nvSpPr>
          <p:spPr>
            <a:xfrm>
              <a:off x="9585688" y="3440149"/>
              <a:ext cx="2179814" cy="1224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marR="0" lvl="0" indent="-1143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kumimoji="0" sz="15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Text" panose="02000505000000020004" pitchFamily="2" charset="0"/>
                </a:defRPr>
              </a:lvl1pPr>
            </a:lstStyle>
            <a:p>
              <a:r>
                <a:rPr lang="en-US" sz="1600" dirty="0"/>
                <a:t>3 Courses from the second area of specialization</a:t>
              </a:r>
            </a:p>
            <a:p>
              <a:r>
                <a:rPr lang="en-US" sz="1600" dirty="0"/>
                <a:t>Generic Elective II</a:t>
              </a:r>
            </a:p>
            <a:p>
              <a:r>
                <a:rPr lang="en-US" sz="1600" dirty="0"/>
                <a:t>Capstone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605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82" y="19193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M.A.(Sociology)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46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 years (4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446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46" y="4194356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15475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46" y="2329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46" y="3626158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Registration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Explore our program with a minimum duration of 2 years, offering flexible fees starting at INR 15475 per semester, and bi-annual admissions for your convenience.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F34E11-B62C-1BB7-AD9A-B6A9F1A69341}"/>
              </a:ext>
            </a:extLst>
          </p:cNvPr>
          <p:cNvSpPr txBox="1"/>
          <p:nvPr/>
        </p:nvSpPr>
        <p:spPr>
          <a:xfrm>
            <a:off x="539446" y="4737953"/>
            <a:ext cx="29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&amp; lumpsum fee payment option</a:t>
            </a:r>
          </a:p>
        </p:txBody>
      </p:sp>
    </p:spTree>
    <p:extLst>
      <p:ext uri="{BB962C8B-B14F-4D97-AF65-F5344CB8AC3E}">
        <p14:creationId xmlns:p14="http://schemas.microsoft.com/office/powerpoint/2010/main" val="28935770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6B915A-7113-4CCF-F344-6007FB3B45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3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4FA088-C591-512C-C88B-E66C3AF23999}"/>
              </a:ext>
            </a:extLst>
          </p:cNvPr>
          <p:cNvSpPr/>
          <p:nvPr/>
        </p:nvSpPr>
        <p:spPr bwMode="auto">
          <a:xfrm>
            <a:off x="0" y="359229"/>
            <a:ext cx="12192000" cy="197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BE24A-C233-4A00-3B5E-5D03B05E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54" y="690983"/>
            <a:ext cx="4776091" cy="12417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B77BFC-185B-5FED-EDFA-9AD4C935E21F}"/>
              </a:ext>
            </a:extLst>
          </p:cNvPr>
          <p:cNvSpPr txBox="1"/>
          <p:nvPr/>
        </p:nvSpPr>
        <p:spPr>
          <a:xfrm>
            <a:off x="196407" y="5408777"/>
            <a:ext cx="70230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itka Text" panose="02000505000000020004" pitchFamily="2" charset="0"/>
              </a:rPr>
              <a:t>Centre for Distance and Online Education, </a:t>
            </a:r>
            <a:br>
              <a:rPr lang="en-US" sz="1600" dirty="0">
                <a:solidFill>
                  <a:schemeClr val="bg1"/>
                </a:solidFill>
                <a:latin typeface="Sitka Text" panose="02000505000000020004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Sitka Text" panose="02000505000000020004" pitchFamily="2" charset="0"/>
              </a:rPr>
              <a:t>Lovely Professional University, </a:t>
            </a:r>
            <a:br>
              <a:rPr lang="en-US" sz="1600" dirty="0">
                <a:solidFill>
                  <a:schemeClr val="bg1"/>
                </a:solidFill>
                <a:latin typeface="Sitka Text" panose="02000505000000020004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Sitka Text" panose="02000505000000020004" pitchFamily="2" charset="0"/>
              </a:rPr>
              <a:t>Jalandhar - Delhi G.T. Road, Phagwara, Punjab (India), 144411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D97328-CC93-E067-EE0B-307B3F0CC69D}"/>
              </a:ext>
            </a:extLst>
          </p:cNvPr>
          <p:cNvGrpSpPr/>
          <p:nvPr/>
        </p:nvGrpSpPr>
        <p:grpSpPr>
          <a:xfrm>
            <a:off x="1895503" y="2547240"/>
            <a:ext cx="8518619" cy="1912989"/>
            <a:chOff x="5048260" y="2904323"/>
            <a:chExt cx="7929351" cy="19129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A79D6F-983C-48E2-3A87-5881D7D84DFC}"/>
                </a:ext>
              </a:extLst>
            </p:cNvPr>
            <p:cNvSpPr txBox="1"/>
            <p:nvPr/>
          </p:nvSpPr>
          <p:spPr>
            <a:xfrm>
              <a:off x="5609837" y="3313455"/>
              <a:ext cx="712351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The function of education is to teach one to think intensively and to think critically. Intelligence plus character - that is the goal of true education.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965042-8353-7476-C4E5-EFAF8CB9BFC0}"/>
                </a:ext>
              </a:extLst>
            </p:cNvPr>
            <p:cNvSpPr txBox="1"/>
            <p:nvPr/>
          </p:nvSpPr>
          <p:spPr>
            <a:xfrm>
              <a:off x="8279851" y="4447980"/>
              <a:ext cx="25143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Martin Luther King Jr.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A222329-0E7B-8276-2A40-9606BF000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20" t="21109" r="31107" b="52579"/>
            <a:stretch/>
          </p:blipFill>
          <p:spPr>
            <a:xfrm>
              <a:off x="5048260" y="2904323"/>
              <a:ext cx="528499" cy="4091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CD22127-6832-3D7E-9B79-38788AEB3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20" t="21109" r="31107" b="52579"/>
            <a:stretch/>
          </p:blipFill>
          <p:spPr>
            <a:xfrm flipH="1">
              <a:off x="12449112" y="4290457"/>
              <a:ext cx="528499" cy="40913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0B7CBD2-8456-6157-6145-8486152C3BD4}"/>
              </a:ext>
            </a:extLst>
          </p:cNvPr>
          <p:cNvSpPr/>
          <p:nvPr/>
        </p:nvSpPr>
        <p:spPr>
          <a:xfrm>
            <a:off x="2" y="6355080"/>
            <a:ext cx="812292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7CEDF-BA9A-60D9-FEB5-94E73CB4CD11}"/>
              </a:ext>
            </a:extLst>
          </p:cNvPr>
          <p:cNvSpPr/>
          <p:nvPr/>
        </p:nvSpPr>
        <p:spPr>
          <a:xfrm>
            <a:off x="8351520" y="6355080"/>
            <a:ext cx="384048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0B88E0-B6E2-8A1B-ADB1-8FC66875B2BB}"/>
              </a:ext>
            </a:extLst>
          </p:cNvPr>
          <p:cNvSpPr txBox="1"/>
          <p:nvPr/>
        </p:nvSpPr>
        <p:spPr>
          <a:xfrm>
            <a:off x="8826492" y="6432332"/>
            <a:ext cx="2890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latin typeface="Open Sans" charset="0"/>
                <a:ea typeface="Open Sans" charset="0"/>
                <a:cs typeface="Open Sans" charset="0"/>
              </a:rPr>
              <a:t>www.lpuonline.com</a:t>
            </a:r>
          </a:p>
        </p:txBody>
      </p:sp>
    </p:spTree>
    <p:extLst>
      <p:ext uri="{BB962C8B-B14F-4D97-AF65-F5344CB8AC3E}">
        <p14:creationId xmlns:p14="http://schemas.microsoft.com/office/powerpoint/2010/main" val="280251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EB73-857A-4C0D-BFBF-C061DEC0A0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E7D88E-EB90-45D8-96BD-793445DEB3A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2E7F39-AAAF-4973-80C3-6C63F748A99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4D5FC-9EC3-405C-B876-CFE0C492F12C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10303930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83372" y="2729464"/>
            <a:ext cx="119743" cy="28120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Program Information: MBA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419" y="4112624"/>
            <a:ext cx="2253343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314" y="1689264"/>
            <a:ext cx="391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2 years (4 Semesters)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314" y="3014827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Every 6 Months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5314" y="4220958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Tw Cen MT Condensed Extra Bold"/>
                <a:ea typeface="Lato Black" panose="020F0502020204030203" pitchFamily="34" charset="0"/>
                <a:cs typeface="Lato Black" panose="020F0502020204030203" pitchFamily="34" charset="0"/>
              </a:rPr>
              <a:t>INR 34600 per Sem.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1347" y="2329388"/>
            <a:ext cx="372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Duration can be extended up to 4 years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347" y="3626158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Program Enrolment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47" y="4815667"/>
            <a:ext cx="333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Total fee with Early Decision Benefit </a:t>
            </a:r>
            <a:r>
              <a:rPr lang="en-IN" dirty="0">
                <a:solidFill>
                  <a:prstClr val="black"/>
                </a:solidFill>
                <a:latin typeface="Tw Cen MT Condensed Extra Bold"/>
              </a:rPr>
              <a:t>&amp;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lumpsum fee payment option</a:t>
            </a:r>
          </a:p>
        </p:txBody>
      </p:sp>
      <p:sp>
        <p:nvSpPr>
          <p:cNvPr id="21" name="Freeform 20"/>
          <p:cNvSpPr/>
          <p:nvPr/>
        </p:nvSpPr>
        <p:spPr>
          <a:xfrm rot="1302290">
            <a:off x="635843" y="2717652"/>
            <a:ext cx="4185660" cy="878860"/>
          </a:xfrm>
          <a:custGeom>
            <a:avLst/>
            <a:gdLst>
              <a:gd name="connsiteX0" fmla="*/ 2099096 w 4185660"/>
              <a:gd name="connsiteY0" fmla="*/ 0 h 878860"/>
              <a:gd name="connsiteX1" fmla="*/ 4185660 w 4185660"/>
              <a:gd name="connsiteY1" fmla="*/ 0 h 878860"/>
              <a:gd name="connsiteX2" fmla="*/ 4165974 w 4185660"/>
              <a:gd name="connsiteY2" fmla="*/ 45719 h 878860"/>
              <a:gd name="connsiteX3" fmla="*/ 2109984 w 4185660"/>
              <a:gd name="connsiteY3" fmla="*/ 45719 h 878860"/>
              <a:gd name="connsiteX4" fmla="*/ 16908 w 4185660"/>
              <a:gd name="connsiteY4" fmla="*/ 878860 h 878860"/>
              <a:gd name="connsiteX5" fmla="*/ 0 w 4185660"/>
              <a:gd name="connsiteY5" fmla="*/ 836382 h 878860"/>
              <a:gd name="connsiteX6" fmla="*/ 2093584 w 4185660"/>
              <a:gd name="connsiteY6" fmla="*/ 3039 h 878860"/>
              <a:gd name="connsiteX7" fmla="*/ 2099096 w 4185660"/>
              <a:gd name="connsiteY7" fmla="*/ 16887 h 87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5660" h="878860">
                <a:moveTo>
                  <a:pt x="2099096" y="0"/>
                </a:moveTo>
                <a:lnTo>
                  <a:pt x="4185660" y="0"/>
                </a:lnTo>
                <a:lnTo>
                  <a:pt x="4165974" y="45719"/>
                </a:lnTo>
                <a:lnTo>
                  <a:pt x="2109984" y="45719"/>
                </a:lnTo>
                <a:lnTo>
                  <a:pt x="16908" y="878860"/>
                </a:lnTo>
                <a:lnTo>
                  <a:pt x="0" y="836382"/>
                </a:lnTo>
                <a:lnTo>
                  <a:pt x="2093584" y="3039"/>
                </a:lnTo>
                <a:lnTo>
                  <a:pt x="2099096" y="1688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 rot="20297710" flipH="1">
            <a:off x="623504" y="4802849"/>
            <a:ext cx="4228717" cy="878048"/>
          </a:xfrm>
          <a:custGeom>
            <a:avLst/>
            <a:gdLst>
              <a:gd name="connsiteX0" fmla="*/ 19685 w 4228717"/>
              <a:gd name="connsiteY0" fmla="*/ 832329 h 878048"/>
              <a:gd name="connsiteX1" fmla="*/ 0 w 4228717"/>
              <a:gd name="connsiteY1" fmla="*/ 878048 h 878048"/>
              <a:gd name="connsiteX2" fmla="*/ 2129538 w 4228717"/>
              <a:gd name="connsiteY2" fmla="*/ 878048 h 878048"/>
              <a:gd name="connsiteX3" fmla="*/ 2129538 w 4228717"/>
              <a:gd name="connsiteY3" fmla="*/ 861765 h 878048"/>
              <a:gd name="connsiteX4" fmla="*/ 2135133 w 4228717"/>
              <a:gd name="connsiteY4" fmla="*/ 875820 h 878048"/>
              <a:gd name="connsiteX5" fmla="*/ 4228717 w 4228717"/>
              <a:gd name="connsiteY5" fmla="*/ 42478 h 878048"/>
              <a:gd name="connsiteX6" fmla="*/ 4211809 w 4228717"/>
              <a:gd name="connsiteY6" fmla="*/ 0 h 878048"/>
              <a:gd name="connsiteX7" fmla="*/ 2120772 w 4228717"/>
              <a:gd name="connsiteY7" fmla="*/ 832329 h 87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717" h="878048">
                <a:moveTo>
                  <a:pt x="19685" y="832329"/>
                </a:moveTo>
                <a:lnTo>
                  <a:pt x="0" y="878048"/>
                </a:lnTo>
                <a:lnTo>
                  <a:pt x="2129538" y="878048"/>
                </a:lnTo>
                <a:lnTo>
                  <a:pt x="2129538" y="861765"/>
                </a:lnTo>
                <a:lnTo>
                  <a:pt x="2135133" y="875820"/>
                </a:lnTo>
                <a:lnTo>
                  <a:pt x="4228717" y="42478"/>
                </a:lnTo>
                <a:lnTo>
                  <a:pt x="4211809" y="0"/>
                </a:lnTo>
                <a:lnTo>
                  <a:pt x="2120772" y="832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69213" y="4112624"/>
            <a:ext cx="1343257" cy="45719"/>
          </a:xfrm>
          <a:custGeom>
            <a:avLst/>
            <a:gdLst>
              <a:gd name="connsiteX0" fmla="*/ 0 w 1343257"/>
              <a:gd name="connsiteY0" fmla="*/ 0 h 45719"/>
              <a:gd name="connsiteX1" fmla="*/ 1343257 w 1343257"/>
              <a:gd name="connsiteY1" fmla="*/ 0 h 45719"/>
              <a:gd name="connsiteX2" fmla="*/ 1308424 w 1343257"/>
              <a:gd name="connsiteY2" fmla="*/ 34833 h 45719"/>
              <a:gd name="connsiteX3" fmla="*/ 1319310 w 1343257"/>
              <a:gd name="connsiteY3" fmla="*/ 45719 h 45719"/>
              <a:gd name="connsiteX4" fmla="*/ 0 w 1343257"/>
              <a:gd name="connsiteY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57" h="45719">
                <a:moveTo>
                  <a:pt x="0" y="0"/>
                </a:moveTo>
                <a:lnTo>
                  <a:pt x="1343257" y="0"/>
                </a:lnTo>
                <a:lnTo>
                  <a:pt x="1308424" y="34833"/>
                </a:lnTo>
                <a:lnTo>
                  <a:pt x="1319310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flipH="1">
            <a:off x="4253838" y="2729464"/>
            <a:ext cx="5995665" cy="281203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8670" y="3157082"/>
            <a:ext cx="426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Text" panose="02000505000000020004" pitchFamily="2" charset="0"/>
              </a:rPr>
              <a:t>Join our program with fees starting at INR 34600 per semester. Flexible payment options available. Admissions twice a year!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 panose="02000505000000020004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020905" y="3455297"/>
            <a:ext cx="1360370" cy="1360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Tw Cen MT Condensed Extra Bold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B1D32-E9B4-5B10-9B26-F0B82E1A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9" y="4008520"/>
            <a:ext cx="1272382" cy="3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9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blan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</a:theme>
</file>

<file path=ppt/theme/theme3.xml><?xml version="1.0" encoding="utf-8"?>
<a:theme xmlns:a="http://schemas.openxmlformats.org/drawingml/2006/main" name="6_blan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</a:theme>
</file>

<file path=ppt/theme/theme4.xml><?xml version="1.0" encoding="utf-8"?>
<a:theme xmlns:a="http://schemas.openxmlformats.org/drawingml/2006/main" name="7_blan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</a:theme>
</file>

<file path=ppt/theme/theme5.xml><?xml version="1.0" encoding="utf-8"?>
<a:theme xmlns:a="http://schemas.openxmlformats.org/drawingml/2006/main" name="8_blan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C71B31C-98CD-44E8-BE92-FAD61DCAA587}">
  <we:reference id="wa104178141" version="4.3.3.0" store="en-US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6027</TotalTime>
  <Words>6349</Words>
  <Application>Microsoft Office PowerPoint</Application>
  <PresentationFormat>Widescreen</PresentationFormat>
  <Paragraphs>1261</Paragraphs>
  <Slides>81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Arial</vt:lpstr>
      <vt:lpstr>Calibri</vt:lpstr>
      <vt:lpstr>Calibri Light</vt:lpstr>
      <vt:lpstr>Cavolini</vt:lpstr>
      <vt:lpstr>Lato Black</vt:lpstr>
      <vt:lpstr>Lato Medium</vt:lpstr>
      <vt:lpstr>Open Sans</vt:lpstr>
      <vt:lpstr>Sitka Text</vt:lpstr>
      <vt:lpstr>Trebuchet MS</vt:lpstr>
      <vt:lpstr>Tw Cen MT Condensed</vt:lpstr>
      <vt:lpstr>Tw Cen MT Condensed Extra Bold</vt:lpstr>
      <vt:lpstr>Office Theme</vt:lpstr>
      <vt:lpstr>5_blank</vt:lpstr>
      <vt:lpstr>6_blank</vt:lpstr>
      <vt:lpstr>7_blank</vt:lpstr>
      <vt:lpstr>8_blank</vt:lpstr>
      <vt:lpstr>Programmes &amp; Curriculum</vt:lpstr>
      <vt:lpstr>LPU Online Programmes</vt:lpstr>
      <vt:lpstr>Management</vt:lpstr>
      <vt:lpstr>Master of Business Administration</vt:lpstr>
      <vt:lpstr>PowerPoint Presentation</vt:lpstr>
      <vt:lpstr>Specializations</vt:lpstr>
      <vt:lpstr>PowerPoint Presentation</vt:lpstr>
      <vt:lpstr>PROGRAMME SCHEME: MBA</vt:lpstr>
      <vt:lpstr>Program Information: MBA</vt:lpstr>
      <vt:lpstr>Computer Applications</vt:lpstr>
      <vt:lpstr>Bachelor of Computer Applications</vt:lpstr>
      <vt:lpstr>PowerPoint Presentation</vt:lpstr>
      <vt:lpstr>Elective Courses Offered</vt:lpstr>
      <vt:lpstr>PowerPoint Presentation</vt:lpstr>
      <vt:lpstr>PROGRAMME SCHEME: BCA</vt:lpstr>
      <vt:lpstr>Program Information: BCA</vt:lpstr>
      <vt:lpstr>Master of Computer Applications</vt:lpstr>
      <vt:lpstr>PowerPoint Presentation</vt:lpstr>
      <vt:lpstr>Electives</vt:lpstr>
      <vt:lpstr>PowerPoint Presentation</vt:lpstr>
      <vt:lpstr>PROGRAMME SCHEME: MCA</vt:lpstr>
      <vt:lpstr>Program Information: MCA</vt:lpstr>
      <vt:lpstr>Commerce</vt:lpstr>
      <vt:lpstr>Bachelor of Commerce</vt:lpstr>
      <vt:lpstr>Bachelor of Commerce</vt:lpstr>
      <vt:lpstr>Elective Courses Offered</vt:lpstr>
      <vt:lpstr>PowerPoint Presentation</vt:lpstr>
      <vt:lpstr>PROGRAMME SCHEME: B.COM.</vt:lpstr>
      <vt:lpstr>Program Information: B.COM.</vt:lpstr>
      <vt:lpstr>Master of Commerce</vt:lpstr>
      <vt:lpstr>Master of Commerce</vt:lpstr>
      <vt:lpstr>PowerPoint Presentation</vt:lpstr>
      <vt:lpstr>PowerPoint Presentation</vt:lpstr>
      <vt:lpstr>PROGRAMME SCHEME: M.COM.</vt:lpstr>
      <vt:lpstr>Program Information: M.COM.</vt:lpstr>
      <vt:lpstr>Science</vt:lpstr>
      <vt:lpstr>Master of Science in Mathematics</vt:lpstr>
      <vt:lpstr>Master of Science in Mathematics</vt:lpstr>
      <vt:lpstr>Electives</vt:lpstr>
      <vt:lpstr>PowerPoint Presentation</vt:lpstr>
      <vt:lpstr>PROGRAMME SCHEME: M.Sc. Mathematics</vt:lpstr>
      <vt:lpstr>Program Information: M.Sc. Mathematics</vt:lpstr>
      <vt:lpstr>Arts</vt:lpstr>
      <vt:lpstr>Bachelor of Arts</vt:lpstr>
      <vt:lpstr>PowerPoint Presentation</vt:lpstr>
      <vt:lpstr>PowerPoint Presentation</vt:lpstr>
      <vt:lpstr>Bachelor of Arts</vt:lpstr>
      <vt:lpstr>Elective Courses Offered in B.A.</vt:lpstr>
      <vt:lpstr>PROGRAMME SCHEME: B.A.</vt:lpstr>
      <vt:lpstr>Program Information: B.A.</vt:lpstr>
      <vt:lpstr>Master of Arts in Economics</vt:lpstr>
      <vt:lpstr>PowerPoint Presentation</vt:lpstr>
      <vt:lpstr>PowerPoint Presentation</vt:lpstr>
      <vt:lpstr>PowerPoint Presentation</vt:lpstr>
      <vt:lpstr>PROGRAMME SCHEME: M.A.(Economics) </vt:lpstr>
      <vt:lpstr>Program Information: M.A.(Economics)  </vt:lpstr>
      <vt:lpstr>Master of Arts in English</vt:lpstr>
      <vt:lpstr>PowerPoint Presentation</vt:lpstr>
      <vt:lpstr>PowerPoint Presentation</vt:lpstr>
      <vt:lpstr>PowerPoint Presentation</vt:lpstr>
      <vt:lpstr>PROGRAMME SCHEME: M.A.(English) </vt:lpstr>
      <vt:lpstr>Program Information: M.A.(English)  </vt:lpstr>
      <vt:lpstr>Master of Arts in History</vt:lpstr>
      <vt:lpstr>PowerPoint Presentation</vt:lpstr>
      <vt:lpstr>PowerPoint Presentation</vt:lpstr>
      <vt:lpstr>PowerPoint Presentation</vt:lpstr>
      <vt:lpstr>PROGRAMME SCHEME: M.A.(History) </vt:lpstr>
      <vt:lpstr>Program Information: M.A.(History)  </vt:lpstr>
      <vt:lpstr>Master of Arts in Political Science</vt:lpstr>
      <vt:lpstr>PowerPoint Presentation</vt:lpstr>
      <vt:lpstr>PowerPoint Presentation</vt:lpstr>
      <vt:lpstr>PowerPoint Presentation</vt:lpstr>
      <vt:lpstr>PROGRAMME SCHEME: M.A.(Political Science) </vt:lpstr>
      <vt:lpstr>Program Information: M.A.(Political Science)  </vt:lpstr>
      <vt:lpstr>Master of Arts in Sociology</vt:lpstr>
      <vt:lpstr>PowerPoint Presentation</vt:lpstr>
      <vt:lpstr>PowerPoint Presentation</vt:lpstr>
      <vt:lpstr>PowerPoint Presentation</vt:lpstr>
      <vt:lpstr>PROGRAMME SCHEME: M.A.(Sociology) </vt:lpstr>
      <vt:lpstr>Program Information: M.A.(Sociology)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Programmes and Curriculum</dc:title>
  <dc:creator>video recording 1</dc:creator>
  <cp:lastModifiedBy>video recording 1</cp:lastModifiedBy>
  <cp:revision>34</cp:revision>
  <dcterms:created xsi:type="dcterms:W3CDTF">2023-06-12T06:40:23Z</dcterms:created>
  <dcterms:modified xsi:type="dcterms:W3CDTF">2023-08-11T11:26:01Z</dcterms:modified>
</cp:coreProperties>
</file>